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51" r:id="rId1"/>
    <p:sldMasterId id="2147483752" r:id="rId2"/>
  </p:sldMasterIdLst>
  <p:notesMasterIdLst>
    <p:notesMasterId r:id="rId6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Lst>
  <p:sldSz cx="9144000" cy="5143500" type="screen16x9"/>
  <p:notesSz cx="6858000" cy="9144000"/>
  <p:embeddedFontLst>
    <p:embeddedFont>
      <p:font typeface="Inconsolata" panose="020B0604020202020204" charset="0"/>
      <p:regular r:id="rId61"/>
      <p:bold r:id="rId62"/>
    </p:embeddedFont>
    <p:embeddedFont>
      <p:font typeface="Roboto" panose="020B0604020202020204" charset="0"/>
      <p:regular r:id="rId63"/>
      <p:bold r:id="rId64"/>
      <p:italic r:id="rId65"/>
      <p:boldItalic r:id="rId66"/>
    </p:embeddedFont>
    <p:embeddedFont>
      <p:font typeface="Roboto Light" panose="020B0604020202020204" charset="0"/>
      <p:regular r:id="rId67"/>
      <p:bold r:id="rId68"/>
      <p:italic r:id="rId69"/>
      <p:boldItalic r:id="rId70"/>
    </p:embeddedFont>
    <p:embeddedFont>
      <p:font typeface="Roboto Medium" panose="020B0604020202020204" charset="0"/>
      <p:regular r:id="rId71"/>
      <p:bold r:id="rId72"/>
      <p:italic r:id="rId73"/>
      <p:boldItalic r:id="rId74"/>
    </p:embeddedFont>
    <p:embeddedFont>
      <p:font typeface="Roboto Thin" panose="020B0604020202020204" charset="0"/>
      <p:regular r:id="rId75"/>
      <p:bold r:id="rId76"/>
      <p:italic r:id="rId77"/>
      <p:boldItalic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7AE375B-EF1D-4FA6-817D-63F7E3E0F90C}">
  <a:tblStyle styleId="{C7AE375B-EF1D-4FA6-817D-63F7E3E0F90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5" d="100"/>
          <a:sy n="135" d="100"/>
        </p:scale>
        <p:origin x="22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3.fntdata"/><Relationship Id="rId68" Type="http://schemas.openxmlformats.org/officeDocument/2006/relationships/font" Target="fonts/font8.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4.fntdata"/><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font" Target="fonts/font1.fntdata"/><Relationship Id="rId8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font" Target="fonts/font17.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2.fntdata"/><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7.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6.fntdata"/><Relationship Id="rId7" Type="http://schemas.openxmlformats.org/officeDocument/2006/relationships/slide" Target="slides/slide5.xml"/><Relationship Id="rId71" Type="http://schemas.openxmlformats.org/officeDocument/2006/relationships/font" Target="fonts/font11.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5"/>
        <p:cNvGrpSpPr/>
        <p:nvPr/>
      </p:nvGrpSpPr>
      <p:grpSpPr>
        <a:xfrm>
          <a:off x="0" y="0"/>
          <a:ext cx="0" cy="0"/>
          <a:chOff x="0" y="0"/>
          <a:chExt cx="0" cy="0"/>
        </a:xfrm>
      </p:grpSpPr>
      <p:sp>
        <p:nvSpPr>
          <p:cNvPr id="2036" name="Google Shape;2036;g4789b2c72f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7" name="Google Shape;2037;g4789b2c72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6"/>
        <p:cNvGrpSpPr/>
        <p:nvPr/>
      </p:nvGrpSpPr>
      <p:grpSpPr>
        <a:xfrm>
          <a:off x="0" y="0"/>
          <a:ext cx="0" cy="0"/>
          <a:chOff x="0" y="0"/>
          <a:chExt cx="0" cy="0"/>
        </a:xfrm>
      </p:grpSpPr>
      <p:sp>
        <p:nvSpPr>
          <p:cNvPr id="2167" name="Google Shape;2167;g71cfd178af_0_2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8" name="Google Shape;2168;g71cfd178af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AdobeStock_121435682_modified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2"/>
        <p:cNvGrpSpPr/>
        <p:nvPr/>
      </p:nvGrpSpPr>
      <p:grpSpPr>
        <a:xfrm>
          <a:off x="0" y="0"/>
          <a:ext cx="0" cy="0"/>
          <a:chOff x="0" y="0"/>
          <a:chExt cx="0" cy="0"/>
        </a:xfrm>
      </p:grpSpPr>
      <p:sp>
        <p:nvSpPr>
          <p:cNvPr id="2183" name="Google Shape;2183;g71cfd178af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4" name="Google Shape;2184;g71cfd178af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0"/>
        <p:cNvGrpSpPr/>
        <p:nvPr/>
      </p:nvGrpSpPr>
      <p:grpSpPr>
        <a:xfrm>
          <a:off x="0" y="0"/>
          <a:ext cx="0" cy="0"/>
          <a:chOff x="0" y="0"/>
          <a:chExt cx="0" cy="0"/>
        </a:xfrm>
      </p:grpSpPr>
      <p:sp>
        <p:nvSpPr>
          <p:cNvPr id="2191" name="Google Shape;2191;g718a4fc3a9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2" name="Google Shape;2192;g718a4fc3a9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shutterstock_433461364</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5"/>
        <p:cNvGrpSpPr/>
        <p:nvPr/>
      </p:nvGrpSpPr>
      <p:grpSpPr>
        <a:xfrm>
          <a:off x="0" y="0"/>
          <a:ext cx="0" cy="0"/>
          <a:chOff x="0" y="0"/>
          <a:chExt cx="0" cy="0"/>
        </a:xfrm>
      </p:grpSpPr>
      <p:sp>
        <p:nvSpPr>
          <p:cNvPr id="2216" name="Google Shape;2216;g71cfd178af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7" name="Google Shape;2217;g71cfd178af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8"/>
        <p:cNvGrpSpPr/>
        <p:nvPr/>
      </p:nvGrpSpPr>
      <p:grpSpPr>
        <a:xfrm>
          <a:off x="0" y="0"/>
          <a:ext cx="0" cy="0"/>
          <a:chOff x="0" y="0"/>
          <a:chExt cx="0" cy="0"/>
        </a:xfrm>
      </p:grpSpPr>
      <p:sp>
        <p:nvSpPr>
          <p:cNvPr id="2229" name="Google Shape;2229;g71cfd178af_0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0" name="Google Shape;2230;g71cfd178af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6"/>
        <p:cNvGrpSpPr/>
        <p:nvPr/>
      </p:nvGrpSpPr>
      <p:grpSpPr>
        <a:xfrm>
          <a:off x="0" y="0"/>
          <a:ext cx="0" cy="0"/>
          <a:chOff x="0" y="0"/>
          <a:chExt cx="0" cy="0"/>
        </a:xfrm>
      </p:grpSpPr>
      <p:sp>
        <p:nvSpPr>
          <p:cNvPr id="2237" name="Google Shape;2237;g718a4fc3a9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8" name="Google Shape;2238;g718a4fc3a9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shutterstock_433461364</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8"/>
        <p:cNvGrpSpPr/>
        <p:nvPr/>
      </p:nvGrpSpPr>
      <p:grpSpPr>
        <a:xfrm>
          <a:off x="0" y="0"/>
          <a:ext cx="0" cy="0"/>
          <a:chOff x="0" y="0"/>
          <a:chExt cx="0" cy="0"/>
        </a:xfrm>
      </p:grpSpPr>
      <p:sp>
        <p:nvSpPr>
          <p:cNvPr id="2249" name="Google Shape;2249;g71cfd178af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0" name="Google Shape;2250;g71cfd178af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6"/>
        <p:cNvGrpSpPr/>
        <p:nvPr/>
      </p:nvGrpSpPr>
      <p:grpSpPr>
        <a:xfrm>
          <a:off x="0" y="0"/>
          <a:ext cx="0" cy="0"/>
          <a:chOff x="0" y="0"/>
          <a:chExt cx="0" cy="0"/>
        </a:xfrm>
      </p:grpSpPr>
      <p:sp>
        <p:nvSpPr>
          <p:cNvPr id="2257" name="Google Shape;2257;g71cfd178af_0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8" name="Google Shape;2258;g71cfd178af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AdobeStock_152285066</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6"/>
        <p:cNvGrpSpPr/>
        <p:nvPr/>
      </p:nvGrpSpPr>
      <p:grpSpPr>
        <a:xfrm>
          <a:off x="0" y="0"/>
          <a:ext cx="0" cy="0"/>
          <a:chOff x="0" y="0"/>
          <a:chExt cx="0" cy="0"/>
        </a:xfrm>
      </p:grpSpPr>
      <p:sp>
        <p:nvSpPr>
          <p:cNvPr id="2267" name="Google Shape;2267;g71cfd178af_0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8" name="Google Shape;2268;g71cfd178af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7"/>
        <p:cNvGrpSpPr/>
        <p:nvPr/>
      </p:nvGrpSpPr>
      <p:grpSpPr>
        <a:xfrm>
          <a:off x="0" y="0"/>
          <a:ext cx="0" cy="0"/>
          <a:chOff x="0" y="0"/>
          <a:chExt cx="0" cy="0"/>
        </a:xfrm>
      </p:grpSpPr>
      <p:sp>
        <p:nvSpPr>
          <p:cNvPr id="2278" name="Google Shape;2278;g71cfd178af_0_3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9" name="Google Shape;2279;g71cfd178af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1"/>
        <p:cNvGrpSpPr/>
        <p:nvPr/>
      </p:nvGrpSpPr>
      <p:grpSpPr>
        <a:xfrm>
          <a:off x="0" y="0"/>
          <a:ext cx="0" cy="0"/>
          <a:chOff x="0" y="0"/>
          <a:chExt cx="0" cy="0"/>
        </a:xfrm>
      </p:grpSpPr>
      <p:sp>
        <p:nvSpPr>
          <p:cNvPr id="2042" name="Google Shape;2042;g7101338ed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3" name="Google Shape;2043;g7101338ed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shutterstock_1214853796</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5"/>
        <p:cNvGrpSpPr/>
        <p:nvPr/>
      </p:nvGrpSpPr>
      <p:grpSpPr>
        <a:xfrm>
          <a:off x="0" y="0"/>
          <a:ext cx="0" cy="0"/>
          <a:chOff x="0" y="0"/>
          <a:chExt cx="0" cy="0"/>
        </a:xfrm>
      </p:grpSpPr>
      <p:sp>
        <p:nvSpPr>
          <p:cNvPr id="2286" name="Google Shape;2286;g718a4fc3a9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7" name="Google Shape;2287;g718a4fc3a9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shutterstock_1165288549</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5"/>
        <p:cNvGrpSpPr/>
        <p:nvPr/>
      </p:nvGrpSpPr>
      <p:grpSpPr>
        <a:xfrm>
          <a:off x="0" y="0"/>
          <a:ext cx="0" cy="0"/>
          <a:chOff x="0" y="0"/>
          <a:chExt cx="0" cy="0"/>
        </a:xfrm>
      </p:grpSpPr>
      <p:sp>
        <p:nvSpPr>
          <p:cNvPr id="2296" name="Google Shape;2296;g71cfd178af_0_3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7" name="Google Shape;2297;g71cfd178af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AdobeStock_190671366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5"/>
        <p:cNvGrpSpPr/>
        <p:nvPr/>
      </p:nvGrpSpPr>
      <p:grpSpPr>
        <a:xfrm>
          <a:off x="0" y="0"/>
          <a:ext cx="0" cy="0"/>
          <a:chOff x="0" y="0"/>
          <a:chExt cx="0" cy="0"/>
        </a:xfrm>
      </p:grpSpPr>
      <p:sp>
        <p:nvSpPr>
          <p:cNvPr id="2306" name="Google Shape;2306;g71cfd178af_0_3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7" name="Google Shape;2307;g71cfd178af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3"/>
        <p:cNvGrpSpPr/>
        <p:nvPr/>
      </p:nvGrpSpPr>
      <p:grpSpPr>
        <a:xfrm>
          <a:off x="0" y="0"/>
          <a:ext cx="0" cy="0"/>
          <a:chOff x="0" y="0"/>
          <a:chExt cx="0" cy="0"/>
        </a:xfrm>
      </p:grpSpPr>
      <p:sp>
        <p:nvSpPr>
          <p:cNvPr id="2314" name="Google Shape;2314;g718a4fc3a9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5" name="Google Shape;2315;g718a4fc3a9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71cfd178af_0_3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71cfd178af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g71cfd178af_0_3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9" name="Google Shape;2339;g71cfd178af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5"/>
        <p:cNvGrpSpPr/>
        <p:nvPr/>
      </p:nvGrpSpPr>
      <p:grpSpPr>
        <a:xfrm>
          <a:off x="0" y="0"/>
          <a:ext cx="0" cy="0"/>
          <a:chOff x="0" y="0"/>
          <a:chExt cx="0" cy="0"/>
        </a:xfrm>
      </p:grpSpPr>
      <p:sp>
        <p:nvSpPr>
          <p:cNvPr id="2346" name="Google Shape;2346;g718a4fc3a9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7" name="Google Shape;2347;g718a4fc3a9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Cloud Shutterstock_113185543 Icons shutterstock_433461364</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7"/>
        <p:cNvGrpSpPr/>
        <p:nvPr/>
      </p:nvGrpSpPr>
      <p:grpSpPr>
        <a:xfrm>
          <a:off x="0" y="0"/>
          <a:ext cx="0" cy="0"/>
          <a:chOff x="0" y="0"/>
          <a:chExt cx="0" cy="0"/>
        </a:xfrm>
      </p:grpSpPr>
      <p:sp>
        <p:nvSpPr>
          <p:cNvPr id="2358" name="Google Shape;2358;g71cfd178af_0_4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9" name="Google Shape;2359;g71cfd178af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6"/>
        <p:cNvGrpSpPr/>
        <p:nvPr/>
      </p:nvGrpSpPr>
      <p:grpSpPr>
        <a:xfrm>
          <a:off x="0" y="0"/>
          <a:ext cx="0" cy="0"/>
          <a:chOff x="0" y="0"/>
          <a:chExt cx="0" cy="0"/>
        </a:xfrm>
      </p:grpSpPr>
      <p:sp>
        <p:nvSpPr>
          <p:cNvPr id="2367" name="Google Shape;2367;g718a4fc3a9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8" name="Google Shape;2368;g718a4fc3a9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6"/>
        <p:cNvGrpSpPr/>
        <p:nvPr/>
      </p:nvGrpSpPr>
      <p:grpSpPr>
        <a:xfrm>
          <a:off x="0" y="0"/>
          <a:ext cx="0" cy="0"/>
          <a:chOff x="0" y="0"/>
          <a:chExt cx="0" cy="0"/>
        </a:xfrm>
      </p:grpSpPr>
      <p:sp>
        <p:nvSpPr>
          <p:cNvPr id="2397" name="Google Shape;2397;g7195a53e8b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8" name="Google Shape;2398;g7195a53e8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2"/>
        <p:cNvGrpSpPr/>
        <p:nvPr/>
      </p:nvGrpSpPr>
      <p:grpSpPr>
        <a:xfrm>
          <a:off x="0" y="0"/>
          <a:ext cx="0" cy="0"/>
          <a:chOff x="0" y="0"/>
          <a:chExt cx="0" cy="0"/>
        </a:xfrm>
      </p:grpSpPr>
      <p:sp>
        <p:nvSpPr>
          <p:cNvPr id="2063" name="Google Shape;2063;g9cae95e46d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4" name="Google Shape;2064;g9cae95e46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5"/>
        <p:cNvGrpSpPr/>
        <p:nvPr/>
      </p:nvGrpSpPr>
      <p:grpSpPr>
        <a:xfrm>
          <a:off x="0" y="0"/>
          <a:ext cx="0" cy="0"/>
          <a:chOff x="0" y="0"/>
          <a:chExt cx="0" cy="0"/>
        </a:xfrm>
      </p:grpSpPr>
      <p:sp>
        <p:nvSpPr>
          <p:cNvPr id="2406" name="Google Shape;2406;ga40f63350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7" name="Google Shape;2407;ga40f6335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5"/>
        <p:cNvGrpSpPr/>
        <p:nvPr/>
      </p:nvGrpSpPr>
      <p:grpSpPr>
        <a:xfrm>
          <a:off x="0" y="0"/>
          <a:ext cx="0" cy="0"/>
          <a:chOff x="0" y="0"/>
          <a:chExt cx="0" cy="0"/>
        </a:xfrm>
      </p:grpSpPr>
      <p:sp>
        <p:nvSpPr>
          <p:cNvPr id="2416" name="Google Shape;2416;g7195a53e8b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7" name="Google Shape;2417;g7195a53e8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2"/>
        <p:cNvGrpSpPr/>
        <p:nvPr/>
      </p:nvGrpSpPr>
      <p:grpSpPr>
        <a:xfrm>
          <a:off x="0" y="0"/>
          <a:ext cx="0" cy="0"/>
          <a:chOff x="0" y="0"/>
          <a:chExt cx="0" cy="0"/>
        </a:xfrm>
      </p:grpSpPr>
      <p:sp>
        <p:nvSpPr>
          <p:cNvPr id="2423" name="Google Shape;2423;g71cfd178af_0_4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4" name="Google Shape;2424;g71cfd178af_0_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1"/>
        <p:cNvGrpSpPr/>
        <p:nvPr/>
      </p:nvGrpSpPr>
      <p:grpSpPr>
        <a:xfrm>
          <a:off x="0" y="0"/>
          <a:ext cx="0" cy="0"/>
          <a:chOff x="0" y="0"/>
          <a:chExt cx="0" cy="0"/>
        </a:xfrm>
      </p:grpSpPr>
      <p:sp>
        <p:nvSpPr>
          <p:cNvPr id="2432" name="Google Shape;2432;g7195a53e8b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3" name="Google Shape;2433;g7195a53e8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AdobeStock_170811105</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2"/>
        <p:cNvGrpSpPr/>
        <p:nvPr/>
      </p:nvGrpSpPr>
      <p:grpSpPr>
        <a:xfrm>
          <a:off x="0" y="0"/>
          <a:ext cx="0" cy="0"/>
          <a:chOff x="0" y="0"/>
          <a:chExt cx="0" cy="0"/>
        </a:xfrm>
      </p:grpSpPr>
      <p:sp>
        <p:nvSpPr>
          <p:cNvPr id="2443" name="Google Shape;2443;g7195a53e8b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4" name="Google Shape;2444;g7195a53e8b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4"/>
        <p:cNvGrpSpPr/>
        <p:nvPr/>
      </p:nvGrpSpPr>
      <p:grpSpPr>
        <a:xfrm>
          <a:off x="0" y="0"/>
          <a:ext cx="0" cy="0"/>
          <a:chOff x="0" y="0"/>
          <a:chExt cx="0" cy="0"/>
        </a:xfrm>
      </p:grpSpPr>
      <p:sp>
        <p:nvSpPr>
          <p:cNvPr id="2465" name="Google Shape;2465;g7195a53e8b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6" name="Google Shape;2466;g7195a53e8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3"/>
        <p:cNvGrpSpPr/>
        <p:nvPr/>
      </p:nvGrpSpPr>
      <p:grpSpPr>
        <a:xfrm>
          <a:off x="0" y="0"/>
          <a:ext cx="0" cy="0"/>
          <a:chOff x="0" y="0"/>
          <a:chExt cx="0" cy="0"/>
        </a:xfrm>
      </p:grpSpPr>
      <p:sp>
        <p:nvSpPr>
          <p:cNvPr id="2484" name="Google Shape;2484;g7195a53e8b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5" name="Google Shape;2485;g7195a53e8b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1"/>
        <p:cNvGrpSpPr/>
        <p:nvPr/>
      </p:nvGrpSpPr>
      <p:grpSpPr>
        <a:xfrm>
          <a:off x="0" y="0"/>
          <a:ext cx="0" cy="0"/>
          <a:chOff x="0" y="0"/>
          <a:chExt cx="0" cy="0"/>
        </a:xfrm>
      </p:grpSpPr>
      <p:sp>
        <p:nvSpPr>
          <p:cNvPr id="2492" name="Google Shape;2492;g7195a53e8b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3" name="Google Shape;2493;g7195a53e8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7"/>
        <p:cNvGrpSpPr/>
        <p:nvPr/>
      </p:nvGrpSpPr>
      <p:grpSpPr>
        <a:xfrm>
          <a:off x="0" y="0"/>
          <a:ext cx="0" cy="0"/>
          <a:chOff x="0" y="0"/>
          <a:chExt cx="0" cy="0"/>
        </a:xfrm>
      </p:grpSpPr>
      <p:sp>
        <p:nvSpPr>
          <p:cNvPr id="2498" name="Google Shape;2498;g7195a53e8b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9" name="Google Shape;2499;g7195a53e8b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2"/>
        <p:cNvGrpSpPr/>
        <p:nvPr/>
      </p:nvGrpSpPr>
      <p:grpSpPr>
        <a:xfrm>
          <a:off x="0" y="0"/>
          <a:ext cx="0" cy="0"/>
          <a:chOff x="0" y="0"/>
          <a:chExt cx="0" cy="0"/>
        </a:xfrm>
      </p:grpSpPr>
      <p:sp>
        <p:nvSpPr>
          <p:cNvPr id="2503" name="Google Shape;2503;g7195a53e8b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4" name="Google Shape;2504;g7195a53e8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1"/>
        <p:cNvGrpSpPr/>
        <p:nvPr/>
      </p:nvGrpSpPr>
      <p:grpSpPr>
        <a:xfrm>
          <a:off x="0" y="0"/>
          <a:ext cx="0" cy="0"/>
          <a:chOff x="0" y="0"/>
          <a:chExt cx="0" cy="0"/>
        </a:xfrm>
      </p:grpSpPr>
      <p:sp>
        <p:nvSpPr>
          <p:cNvPr id="2072" name="Google Shape;2072;g718a4fc3a9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3" name="Google Shape;2073;g718a4fc3a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AdobeStock_75404501 modified</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9"/>
        <p:cNvGrpSpPr/>
        <p:nvPr/>
      </p:nvGrpSpPr>
      <p:grpSpPr>
        <a:xfrm>
          <a:off x="0" y="0"/>
          <a:ext cx="0" cy="0"/>
          <a:chOff x="0" y="0"/>
          <a:chExt cx="0" cy="0"/>
        </a:xfrm>
      </p:grpSpPr>
      <p:sp>
        <p:nvSpPr>
          <p:cNvPr id="2510" name="Google Shape;2510;g71ebb04fd6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1" name="Google Shape;2511;g71ebb04fd6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8"/>
        <p:cNvGrpSpPr/>
        <p:nvPr/>
      </p:nvGrpSpPr>
      <p:grpSpPr>
        <a:xfrm>
          <a:off x="0" y="0"/>
          <a:ext cx="0" cy="0"/>
          <a:chOff x="0" y="0"/>
          <a:chExt cx="0" cy="0"/>
        </a:xfrm>
      </p:grpSpPr>
      <p:sp>
        <p:nvSpPr>
          <p:cNvPr id="2519" name="Google Shape;2519;g7195a53e8b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0" name="Google Shape;2520;g7195a53e8b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Person: AdobeStock_67450164 Monitor: AdobeStock_24348416</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1"/>
        <p:cNvGrpSpPr/>
        <p:nvPr/>
      </p:nvGrpSpPr>
      <p:grpSpPr>
        <a:xfrm>
          <a:off x="0" y="0"/>
          <a:ext cx="0" cy="0"/>
          <a:chOff x="0" y="0"/>
          <a:chExt cx="0" cy="0"/>
        </a:xfrm>
      </p:grpSpPr>
      <p:sp>
        <p:nvSpPr>
          <p:cNvPr id="2552" name="Google Shape;2552;g7195a53e8b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3" name="Google Shape;2553;g7195a53e8b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shutterstock_204345808</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2"/>
        <p:cNvGrpSpPr/>
        <p:nvPr/>
      </p:nvGrpSpPr>
      <p:grpSpPr>
        <a:xfrm>
          <a:off x="0" y="0"/>
          <a:ext cx="0" cy="0"/>
          <a:chOff x="0" y="0"/>
          <a:chExt cx="0" cy="0"/>
        </a:xfrm>
      </p:grpSpPr>
      <p:sp>
        <p:nvSpPr>
          <p:cNvPr id="2563" name="Google Shape;2563;g71ebb04fd6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4" name="Google Shape;2564;g71ebb04fd6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shutterstock_1425764027</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2"/>
        <p:cNvGrpSpPr/>
        <p:nvPr/>
      </p:nvGrpSpPr>
      <p:grpSpPr>
        <a:xfrm>
          <a:off x="0" y="0"/>
          <a:ext cx="0" cy="0"/>
          <a:chOff x="0" y="0"/>
          <a:chExt cx="0" cy="0"/>
        </a:xfrm>
      </p:grpSpPr>
      <p:sp>
        <p:nvSpPr>
          <p:cNvPr id="2573" name="Google Shape;2573;g7195a53e8b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4" name="Google Shape;2574;g7195a53e8b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9"/>
        <p:cNvGrpSpPr/>
        <p:nvPr/>
      </p:nvGrpSpPr>
      <p:grpSpPr>
        <a:xfrm>
          <a:off x="0" y="0"/>
          <a:ext cx="0" cy="0"/>
          <a:chOff x="0" y="0"/>
          <a:chExt cx="0" cy="0"/>
        </a:xfrm>
      </p:grpSpPr>
      <p:sp>
        <p:nvSpPr>
          <p:cNvPr id="2580" name="Google Shape;2580;g7195a53e8b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1" name="Google Shape;2581;g7195a53e8b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7"/>
        <p:cNvGrpSpPr/>
        <p:nvPr/>
      </p:nvGrpSpPr>
      <p:grpSpPr>
        <a:xfrm>
          <a:off x="0" y="0"/>
          <a:ext cx="0" cy="0"/>
          <a:chOff x="0" y="0"/>
          <a:chExt cx="0" cy="0"/>
        </a:xfrm>
      </p:grpSpPr>
      <p:sp>
        <p:nvSpPr>
          <p:cNvPr id="2588" name="Google Shape;2588;g7195a53e8b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9" name="Google Shape;2589;g7195a53e8b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4"/>
        <p:cNvGrpSpPr/>
        <p:nvPr/>
      </p:nvGrpSpPr>
      <p:grpSpPr>
        <a:xfrm>
          <a:off x="0" y="0"/>
          <a:ext cx="0" cy="0"/>
          <a:chOff x="0" y="0"/>
          <a:chExt cx="0" cy="0"/>
        </a:xfrm>
      </p:grpSpPr>
      <p:sp>
        <p:nvSpPr>
          <p:cNvPr id="2595" name="Google Shape;2595;g71ebb04fd6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6" name="Google Shape;2596;g71ebb04fd6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3"/>
        <p:cNvGrpSpPr/>
        <p:nvPr/>
      </p:nvGrpSpPr>
      <p:grpSpPr>
        <a:xfrm>
          <a:off x="0" y="0"/>
          <a:ext cx="0" cy="0"/>
          <a:chOff x="0" y="0"/>
          <a:chExt cx="0" cy="0"/>
        </a:xfrm>
      </p:grpSpPr>
      <p:sp>
        <p:nvSpPr>
          <p:cNvPr id="2604" name="Google Shape;2604;g71ebb04fd6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5" name="Google Shape;2605;g71ebb04fd6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1"/>
        <p:cNvGrpSpPr/>
        <p:nvPr/>
      </p:nvGrpSpPr>
      <p:grpSpPr>
        <a:xfrm>
          <a:off x="0" y="0"/>
          <a:ext cx="0" cy="0"/>
          <a:chOff x="0" y="0"/>
          <a:chExt cx="0" cy="0"/>
        </a:xfrm>
      </p:grpSpPr>
      <p:sp>
        <p:nvSpPr>
          <p:cNvPr id="2612" name="Google Shape;2612;g71cfd178af_0_5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3" name="Google Shape;2613;g71cfd178af_0_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4"/>
        <p:cNvGrpSpPr/>
        <p:nvPr/>
      </p:nvGrpSpPr>
      <p:grpSpPr>
        <a:xfrm>
          <a:off x="0" y="0"/>
          <a:ext cx="0" cy="0"/>
          <a:chOff x="0" y="0"/>
          <a:chExt cx="0" cy="0"/>
        </a:xfrm>
      </p:grpSpPr>
      <p:sp>
        <p:nvSpPr>
          <p:cNvPr id="2085" name="Google Shape;2085;g718a4fc3a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6" name="Google Shape;2086;g718a4fc3a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0"/>
        <p:cNvGrpSpPr/>
        <p:nvPr/>
      </p:nvGrpSpPr>
      <p:grpSpPr>
        <a:xfrm>
          <a:off x="0" y="0"/>
          <a:ext cx="0" cy="0"/>
          <a:chOff x="0" y="0"/>
          <a:chExt cx="0" cy="0"/>
        </a:xfrm>
      </p:grpSpPr>
      <p:sp>
        <p:nvSpPr>
          <p:cNvPr id="2621" name="Google Shape;2621;g71ebb04fd6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2" name="Google Shape;2622;g71ebb04fd6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shutterstock_731039515</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1"/>
        <p:cNvGrpSpPr/>
        <p:nvPr/>
      </p:nvGrpSpPr>
      <p:grpSpPr>
        <a:xfrm>
          <a:off x="0" y="0"/>
          <a:ext cx="0" cy="0"/>
          <a:chOff x="0" y="0"/>
          <a:chExt cx="0" cy="0"/>
        </a:xfrm>
      </p:grpSpPr>
      <p:sp>
        <p:nvSpPr>
          <p:cNvPr id="2632" name="Google Shape;2632;g71ebb04fd6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3" name="Google Shape;2633;g71ebb04fd6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0"/>
        <p:cNvGrpSpPr/>
        <p:nvPr/>
      </p:nvGrpSpPr>
      <p:grpSpPr>
        <a:xfrm>
          <a:off x="0" y="0"/>
          <a:ext cx="0" cy="0"/>
          <a:chOff x="0" y="0"/>
          <a:chExt cx="0" cy="0"/>
        </a:xfrm>
      </p:grpSpPr>
      <p:sp>
        <p:nvSpPr>
          <p:cNvPr id="2641" name="Google Shape;2641;g7195a53e8b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2" name="Google Shape;2642;g7195a53e8b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7"/>
        <p:cNvGrpSpPr/>
        <p:nvPr/>
      </p:nvGrpSpPr>
      <p:grpSpPr>
        <a:xfrm>
          <a:off x="0" y="0"/>
          <a:ext cx="0" cy="0"/>
          <a:chOff x="0" y="0"/>
          <a:chExt cx="0" cy="0"/>
        </a:xfrm>
      </p:grpSpPr>
      <p:sp>
        <p:nvSpPr>
          <p:cNvPr id="2648" name="Google Shape;2648;g7195a53e8b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9" name="Google Shape;2649;g7195a53e8b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5"/>
        <p:cNvGrpSpPr/>
        <p:nvPr/>
      </p:nvGrpSpPr>
      <p:grpSpPr>
        <a:xfrm>
          <a:off x="0" y="0"/>
          <a:ext cx="0" cy="0"/>
          <a:chOff x="0" y="0"/>
          <a:chExt cx="0" cy="0"/>
        </a:xfrm>
      </p:grpSpPr>
      <p:sp>
        <p:nvSpPr>
          <p:cNvPr id="2656" name="Google Shape;2656;g7195a53e8b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7" name="Google Shape;2657;g7195a53e8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1"/>
        <p:cNvGrpSpPr/>
        <p:nvPr/>
      </p:nvGrpSpPr>
      <p:grpSpPr>
        <a:xfrm>
          <a:off x="0" y="0"/>
          <a:ext cx="0" cy="0"/>
          <a:chOff x="0" y="0"/>
          <a:chExt cx="0" cy="0"/>
        </a:xfrm>
      </p:grpSpPr>
      <p:sp>
        <p:nvSpPr>
          <p:cNvPr id="2662" name="Google Shape;2662;g9cae95e46d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3" name="Google Shape;2663;g9cae95e46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6"/>
        <p:cNvGrpSpPr/>
        <p:nvPr/>
      </p:nvGrpSpPr>
      <p:grpSpPr>
        <a:xfrm>
          <a:off x="0" y="0"/>
          <a:ext cx="0" cy="0"/>
          <a:chOff x="0" y="0"/>
          <a:chExt cx="0" cy="0"/>
        </a:xfrm>
      </p:grpSpPr>
      <p:sp>
        <p:nvSpPr>
          <p:cNvPr id="2677" name="Google Shape;2677;g72c080b69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8" name="Google Shape;2678;g72c080b6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3"/>
        <p:cNvGrpSpPr/>
        <p:nvPr/>
      </p:nvGrpSpPr>
      <p:grpSpPr>
        <a:xfrm>
          <a:off x="0" y="0"/>
          <a:ext cx="0" cy="0"/>
          <a:chOff x="0" y="0"/>
          <a:chExt cx="0" cy="0"/>
        </a:xfrm>
      </p:grpSpPr>
      <p:sp>
        <p:nvSpPr>
          <p:cNvPr id="2684" name="Google Shape;2684;g71adb6ecb7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5" name="Google Shape;2685;g71adb6ecb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718a4fc3a9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 name="Google Shape;2095;g718a4fc3a9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Shutterstock_230888839 modified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6"/>
        <p:cNvGrpSpPr/>
        <p:nvPr/>
      </p:nvGrpSpPr>
      <p:grpSpPr>
        <a:xfrm>
          <a:off x="0" y="0"/>
          <a:ext cx="0" cy="0"/>
          <a:chOff x="0" y="0"/>
          <a:chExt cx="0" cy="0"/>
        </a:xfrm>
      </p:grpSpPr>
      <p:sp>
        <p:nvSpPr>
          <p:cNvPr id="2107" name="Google Shape;2107;g718a4fc3a9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8" name="Google Shape;2108;g718a4fc3a9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3"/>
        <p:cNvGrpSpPr/>
        <p:nvPr/>
      </p:nvGrpSpPr>
      <p:grpSpPr>
        <a:xfrm>
          <a:off x="0" y="0"/>
          <a:ext cx="0" cy="0"/>
          <a:chOff x="0" y="0"/>
          <a:chExt cx="0" cy="0"/>
        </a:xfrm>
      </p:grpSpPr>
      <p:sp>
        <p:nvSpPr>
          <p:cNvPr id="2114" name="Google Shape;2114;g718a4fc3a9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5" name="Google Shape;2115;g718a4fc3a9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shutterstock_376862737</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3"/>
        <p:cNvGrpSpPr/>
        <p:nvPr/>
      </p:nvGrpSpPr>
      <p:grpSpPr>
        <a:xfrm>
          <a:off x="0" y="0"/>
          <a:ext cx="0" cy="0"/>
          <a:chOff x="0" y="0"/>
          <a:chExt cx="0" cy="0"/>
        </a:xfrm>
      </p:grpSpPr>
      <p:sp>
        <p:nvSpPr>
          <p:cNvPr id="2124" name="Google Shape;2124;g718a4fc3a9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5" name="Google Shape;2125;g718a4fc3a9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2019"/>
        <p:cNvGrpSpPr/>
        <p:nvPr/>
      </p:nvGrpSpPr>
      <p:grpSpPr>
        <a:xfrm>
          <a:off x="0" y="0"/>
          <a:ext cx="0" cy="0"/>
          <a:chOff x="0" y="0"/>
          <a:chExt cx="0" cy="0"/>
        </a:xfrm>
      </p:grpSpPr>
      <p:sp>
        <p:nvSpPr>
          <p:cNvPr id="2020" name="Google Shape;2020;p10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1" name="Google Shape;2021;p102"/>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2022"/>
        <p:cNvGrpSpPr/>
        <p:nvPr/>
      </p:nvGrpSpPr>
      <p:grpSpPr>
        <a:xfrm>
          <a:off x="0" y="0"/>
          <a:ext cx="0" cy="0"/>
          <a:chOff x="0" y="0"/>
          <a:chExt cx="0" cy="0"/>
        </a:xfrm>
      </p:grpSpPr>
      <p:sp>
        <p:nvSpPr>
          <p:cNvPr id="2023" name="Google Shape;2023;p10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4" name="Google Shape;2024;p103"/>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2025" name="Google Shape;2025;p103"/>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26" name="Google Shape;2026;p103"/>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2027"/>
        <p:cNvGrpSpPr/>
        <p:nvPr/>
      </p:nvGrpSpPr>
      <p:grpSpPr>
        <a:xfrm>
          <a:off x="0" y="0"/>
          <a:ext cx="0" cy="0"/>
          <a:chOff x="0" y="0"/>
          <a:chExt cx="0" cy="0"/>
        </a:xfrm>
      </p:grpSpPr>
      <p:pic>
        <p:nvPicPr>
          <p:cNvPr id="2028" name="Google Shape;2028;p10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29" name="Google Shape;2029;p10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2030" name="Google Shape;2030;p104"/>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2031" name="Google Shape;2031;p104"/>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2032"/>
        <p:cNvGrpSpPr/>
        <p:nvPr/>
      </p:nvGrpSpPr>
      <p:grpSpPr>
        <a:xfrm>
          <a:off x="0" y="0"/>
          <a:ext cx="0" cy="0"/>
          <a:chOff x="0" y="0"/>
          <a:chExt cx="0" cy="0"/>
        </a:xfrm>
      </p:grpSpPr>
      <p:sp>
        <p:nvSpPr>
          <p:cNvPr id="2033" name="Google Shape;2033;p10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2034" name="Google Shape;2034;p105"/>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8" name="Google Shape;448;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9" name="Google Shape;4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2" name="Google Shape;452;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26"/>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26"/>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 name="Google Shape;458;p26"/>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26"/>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 name="Google Shape;463;p26"/>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64"/>
        <p:cNvGrpSpPr/>
        <p:nvPr/>
      </p:nvGrpSpPr>
      <p:grpSpPr>
        <a:xfrm>
          <a:off x="0" y="0"/>
          <a:ext cx="0" cy="0"/>
          <a:chOff x="0" y="0"/>
          <a:chExt cx="0" cy="0"/>
        </a:xfrm>
      </p:grpSpPr>
      <p:sp>
        <p:nvSpPr>
          <p:cNvPr id="465" name="Google Shape;465;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 name="Google Shape;466;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7" name="Google Shape;467;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8" name="Google Shape;468;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0" name="Google Shape;470;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8" name="Google Shape;488;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 name="Google Shape;494;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5" name="Google Shape;49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6" name="Google Shape;496;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8" name="Google Shape;498;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9" name="Google Shape;499;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 name="Google Shape;500;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 name="Google Shape;504;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6" name="Google Shape;506;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 name="Google Shape;513;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4" name="Google Shape;51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5" name="Google Shape;515;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7" name="Google Shape;517;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 name="Google Shape;518;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5" name="Google Shape;525;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3" name="Google Shape;533;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4" name="Google Shape;534;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6" name="Google Shape;536;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4" name="Google Shape;544;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a:t>
            </a:r>
            <a:r>
              <a:rPr lang="en" sz="600"/>
              <a:t>20</a:t>
            </a:r>
            <a:r>
              <a:rPr lang="en" sz="600">
                <a:solidFill>
                  <a:srgbClr val="000000"/>
                </a:solidFill>
              </a:rPr>
              <a:t> Trilogy Education Services, a 2U, Inc. brand.  All Rights Reserved.</a:t>
            </a:r>
            <a:endParaRPr sz="600">
              <a:solidFill>
                <a:srgbClr val="000000"/>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 name="Google Shape;582;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4" name="Google Shape;584;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4" name="Google Shape;59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6" name="Google Shape;596;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6" name="Google Shape;606;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5" name="Google Shape;615;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6" name="Google Shape;616;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8" name="Google Shape;618;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6" name="Google Shape;626;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8" name="Google Shape;628;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7" name="Google Shape;637;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8" name="Google Shape;638;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0" name="Google Shape;64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7" name="Google Shape;647;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8" name="Google Shape;648;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0" name="Google Shape;650;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9" name="Google Shape;659;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0" name="Google Shape;660;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2" name="Google Shape;662;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0" name="Google Shape;670;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4" name="Google Shape;674;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4" name="Google Shape;684;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5" name="Google Shape;685;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7" name="Google Shape;687;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5" name="Google Shape;695;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9" name="Google Shape;699;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9" name="Google Shape;70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0" name="Google Shape;710;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2" name="Google Shape;712;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4" name="Google Shape;724;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4" name="Google Shape;734;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5" name="Google Shape;735;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7" name="Google Shape;737;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9" name="Google Shape;749;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9" name="Google Shape;759;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0" name="Google Shape;760;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2" name="Google Shape;762;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6" name="Google Shape;786;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7" name="Google Shape;787;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8" name="Google Shape;788;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0" name="Google Shape;790;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2" name="Google Shape;792;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4" name="Google Shape;794;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2" name="Google Shape;802;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4" name="Google Shape;804;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5" name="Google Shape;815;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6" name="Google Shape;816;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8" name="Google Shape;818;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6" name="Google Shape;826;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8" name="Google Shape;828;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0" name="Google Shape;830;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2" name="Google Shape;832;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2" name="Google Shape;842;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3" name="Google Shape;843;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4" name="Google Shape;844;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6" name="Google Shape;846;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2" name="Google Shape;852;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4" name="Google Shape;854;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6" name="Google Shape;856;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8" name="Google Shape;858;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0" name="Google Shape;860;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7"/>
        <p:cNvGrpSpPr/>
        <p:nvPr/>
      </p:nvGrpSpPr>
      <p:grpSpPr>
        <a:xfrm>
          <a:off x="0" y="0"/>
          <a:ext cx="0" cy="0"/>
          <a:chOff x="0" y="0"/>
          <a:chExt cx="0" cy="0"/>
        </a:xfrm>
      </p:grpSpPr>
      <p:sp>
        <p:nvSpPr>
          <p:cNvPr id="868" name="Google Shape;86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0" name="Google Shape;87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1" name="Google Shape;871;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3" name="Google Shape;873;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4" name="Google Shape;884;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6" name="Google Shape;886;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0" name="Google Shape;890;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8"/>
        <p:cNvGrpSpPr/>
        <p:nvPr/>
      </p:nvGrpSpPr>
      <p:grpSpPr>
        <a:xfrm>
          <a:off x="0" y="0"/>
          <a:ext cx="0" cy="0"/>
          <a:chOff x="0" y="0"/>
          <a:chExt cx="0" cy="0"/>
        </a:xfrm>
      </p:grpSpPr>
      <p:sp>
        <p:nvSpPr>
          <p:cNvPr id="899" name="Google Shape;89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1" name="Google Shape;90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5" name="Google Shape;915;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7" name="Google Shape;917;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9" name="Google Shape;919;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1" name="Google Shape;921;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9"/>
        <p:cNvGrpSpPr/>
        <p:nvPr/>
      </p:nvGrpSpPr>
      <p:grpSpPr>
        <a:xfrm>
          <a:off x="0" y="0"/>
          <a:ext cx="0" cy="0"/>
          <a:chOff x="0" y="0"/>
          <a:chExt cx="0" cy="0"/>
        </a:xfrm>
      </p:grpSpPr>
      <p:sp>
        <p:nvSpPr>
          <p:cNvPr id="930" name="Google Shape;93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2" name="Google Shape;93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8" name="Google Shape;938;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4" name="Google Shape;944;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2" name="Google Shape;952;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0"/>
        <p:cNvGrpSpPr/>
        <p:nvPr/>
      </p:nvGrpSpPr>
      <p:grpSpPr>
        <a:xfrm>
          <a:off x="0" y="0"/>
          <a:ext cx="0" cy="0"/>
          <a:chOff x="0" y="0"/>
          <a:chExt cx="0" cy="0"/>
        </a:xfrm>
      </p:grpSpPr>
      <p:sp>
        <p:nvSpPr>
          <p:cNvPr id="961" name="Google Shape;96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3" name="Google Shape;963;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9" name="Google Shape;969;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1" name="Google Shape;971;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3" name="Google Shape;973;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5" name="Google Shape;975;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7" name="Google Shape;977;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9" name="Google Shape;979;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1" name="Google Shape;981;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3" name="Google Shape;983;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91"/>
        <p:cNvGrpSpPr/>
        <p:nvPr/>
      </p:nvGrpSpPr>
      <p:grpSpPr>
        <a:xfrm>
          <a:off x="0" y="0"/>
          <a:ext cx="0" cy="0"/>
          <a:chOff x="0" y="0"/>
          <a:chExt cx="0" cy="0"/>
        </a:xfrm>
      </p:grpSpPr>
      <p:sp>
        <p:nvSpPr>
          <p:cNvPr id="992" name="Google Shape;992;p4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993" name="Google Shape;993;p4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94" name="Google Shape;99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95"/>
        <p:cNvGrpSpPr/>
        <p:nvPr/>
      </p:nvGrpSpPr>
      <p:grpSpPr>
        <a:xfrm>
          <a:off x="0" y="0"/>
          <a:ext cx="0" cy="0"/>
          <a:chOff x="0" y="0"/>
          <a:chExt cx="0" cy="0"/>
        </a:xfrm>
      </p:grpSpPr>
      <p:pic>
        <p:nvPicPr>
          <p:cNvPr id="996" name="Google Shape;996;p4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7" name="Google Shape;997;p49"/>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8" name="Google Shape;998;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9" name="Google Shape;999;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00" name="Google Shape;1000;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1" name="Google Shape;1001;p49"/>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2" name="Google Shape;1002;p49"/>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1003"/>
        <p:cNvGrpSpPr/>
        <p:nvPr/>
      </p:nvGrpSpPr>
      <p:grpSpPr>
        <a:xfrm>
          <a:off x="0" y="0"/>
          <a:ext cx="0" cy="0"/>
          <a:chOff x="0" y="0"/>
          <a:chExt cx="0" cy="0"/>
        </a:xfrm>
      </p:grpSpPr>
      <p:pic>
        <p:nvPicPr>
          <p:cNvPr id="1004" name="Google Shape;1004;p5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5" name="Google Shape;1005;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6" name="Google Shape;1006;p5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7" name="Google Shape;1007;p50"/>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8" name="Google Shape;1008;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009"/>
        <p:cNvGrpSpPr/>
        <p:nvPr/>
      </p:nvGrpSpPr>
      <p:grpSpPr>
        <a:xfrm>
          <a:off x="0" y="0"/>
          <a:ext cx="0" cy="0"/>
          <a:chOff x="0" y="0"/>
          <a:chExt cx="0" cy="0"/>
        </a:xfrm>
      </p:grpSpPr>
      <p:sp>
        <p:nvSpPr>
          <p:cNvPr id="1010" name="Google Shape;1010;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1" name="Google Shape;1011;p51"/>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12" name="Google Shape;1012;p51"/>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51"/>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14"/>
        <p:cNvGrpSpPr/>
        <p:nvPr/>
      </p:nvGrpSpPr>
      <p:grpSpPr>
        <a:xfrm>
          <a:off x="0" y="0"/>
          <a:ext cx="0" cy="0"/>
          <a:chOff x="0" y="0"/>
          <a:chExt cx="0" cy="0"/>
        </a:xfrm>
      </p:grpSpPr>
      <p:sp>
        <p:nvSpPr>
          <p:cNvPr id="1015" name="Google Shape;1015;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6" name="Google Shape;1016;p52"/>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17" name="Google Shape;1017;p52"/>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8" name="Google Shape;1018;p52"/>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021"/>
        <p:cNvGrpSpPr/>
        <p:nvPr/>
      </p:nvGrpSpPr>
      <p:grpSpPr>
        <a:xfrm>
          <a:off x="0" y="0"/>
          <a:ext cx="0" cy="0"/>
          <a:chOff x="0" y="0"/>
          <a:chExt cx="0" cy="0"/>
        </a:xfrm>
      </p:grpSpPr>
      <p:pic>
        <p:nvPicPr>
          <p:cNvPr id="1022" name="Google Shape;1022;p5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23" name="Google Shape;1023;p5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025" name="Google Shape;1025;p5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6" name="Google Shape;1026;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27" name="Google Shape;1027;p5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8" name="Google Shape;1028;p5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9" name="Google Shape;1029;p5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30" name="Google Shape;1030;p5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031"/>
        <p:cNvGrpSpPr/>
        <p:nvPr/>
      </p:nvGrpSpPr>
      <p:grpSpPr>
        <a:xfrm>
          <a:off x="0" y="0"/>
          <a:ext cx="0" cy="0"/>
          <a:chOff x="0" y="0"/>
          <a:chExt cx="0" cy="0"/>
        </a:xfrm>
      </p:grpSpPr>
      <p:pic>
        <p:nvPicPr>
          <p:cNvPr id="1032" name="Google Shape;1032;p5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33" name="Google Shape;1033;p5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5" name="Google Shape;1035;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36" name="Google Shape;1036;p5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7" name="Google Shape;1037;p5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8" name="Google Shape;1038;p5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39" name="Google Shape;1039;p5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40" name="Google Shape;1040;p5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041"/>
        <p:cNvGrpSpPr/>
        <p:nvPr/>
      </p:nvGrpSpPr>
      <p:grpSpPr>
        <a:xfrm>
          <a:off x="0" y="0"/>
          <a:ext cx="0" cy="0"/>
          <a:chOff x="0" y="0"/>
          <a:chExt cx="0" cy="0"/>
        </a:xfrm>
      </p:grpSpPr>
      <p:pic>
        <p:nvPicPr>
          <p:cNvPr id="1042" name="Google Shape;1042;p5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43" name="Google Shape;1043;p5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5" name="Google Shape;1045;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46" name="Google Shape;1046;p5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7" name="Google Shape;1047;p5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8" name="Google Shape;1048;p5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49" name="Google Shape;1049;p5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50" name="Google Shape;1050;p5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051"/>
        <p:cNvGrpSpPr/>
        <p:nvPr/>
      </p:nvGrpSpPr>
      <p:grpSpPr>
        <a:xfrm>
          <a:off x="0" y="0"/>
          <a:ext cx="0" cy="0"/>
          <a:chOff x="0" y="0"/>
          <a:chExt cx="0" cy="0"/>
        </a:xfrm>
      </p:grpSpPr>
      <p:pic>
        <p:nvPicPr>
          <p:cNvPr id="1052" name="Google Shape;1052;p5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53" name="Google Shape;1053;p5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4" name="Google Shape;1054;p5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1055" name="Google Shape;1055;p5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6" name="Google Shape;1056;p5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7" name="Google Shape;1057;p5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8" name="Google Shape;1058;p5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9" name="Google Shape;1059;p5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060" name="Google Shape;1060;p5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061"/>
        <p:cNvGrpSpPr/>
        <p:nvPr/>
      </p:nvGrpSpPr>
      <p:grpSpPr>
        <a:xfrm>
          <a:off x="0" y="0"/>
          <a:ext cx="0" cy="0"/>
          <a:chOff x="0" y="0"/>
          <a:chExt cx="0" cy="0"/>
        </a:xfrm>
      </p:grpSpPr>
      <p:pic>
        <p:nvPicPr>
          <p:cNvPr id="1062" name="Google Shape;1062;p5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3" name="Google Shape;1063;p5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4" name="Google Shape;1064;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1065" name="Google Shape;1065;p58"/>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6" name="Google Shape;1066;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067"/>
        <p:cNvGrpSpPr/>
        <p:nvPr/>
      </p:nvGrpSpPr>
      <p:grpSpPr>
        <a:xfrm>
          <a:off x="0" y="0"/>
          <a:ext cx="0" cy="0"/>
          <a:chOff x="0" y="0"/>
          <a:chExt cx="0" cy="0"/>
        </a:xfrm>
      </p:grpSpPr>
      <p:pic>
        <p:nvPicPr>
          <p:cNvPr id="1068" name="Google Shape;1068;p5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9" name="Google Shape;1069;p59"/>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70" name="Google Shape;1070;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71" name="Google Shape;1071;p5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72"/>
        <p:cNvGrpSpPr/>
        <p:nvPr/>
      </p:nvGrpSpPr>
      <p:grpSpPr>
        <a:xfrm>
          <a:off x="0" y="0"/>
          <a:ext cx="0" cy="0"/>
          <a:chOff x="0" y="0"/>
          <a:chExt cx="0" cy="0"/>
        </a:xfrm>
      </p:grpSpPr>
      <p:sp>
        <p:nvSpPr>
          <p:cNvPr id="1073" name="Google Shape;1073;p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4" name="Google Shape;1074;p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5" name="Google Shape;1075;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76" name="Google Shape;1076;p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77" name="Google Shape;1077;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78" name="Google Shape;1078;p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9" name="Google Shape;1079;p60"/>
          <p:cNvSpPr txBox="1">
            <a:spLocks noGrp="1"/>
          </p:cNvSpPr>
          <p:nvPr>
            <p:ph type="body" idx="3"/>
          </p:nvPr>
        </p:nvSpPr>
        <p:spPr>
          <a:xfrm>
            <a:off x="175" y="1284250"/>
            <a:ext cx="9144000" cy="35817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080"/>
        <p:cNvGrpSpPr/>
        <p:nvPr/>
      </p:nvGrpSpPr>
      <p:grpSpPr>
        <a:xfrm>
          <a:off x="0" y="0"/>
          <a:ext cx="0" cy="0"/>
          <a:chOff x="0" y="0"/>
          <a:chExt cx="0" cy="0"/>
        </a:xfrm>
      </p:grpSpPr>
      <p:pic>
        <p:nvPicPr>
          <p:cNvPr id="1081" name="Google Shape;1081;p61"/>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082" name="Google Shape;1082;p61"/>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3" name="Google Shape;1083;p61"/>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084" name="Google Shape;1084;p61"/>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5" name="Google Shape;1085;p61"/>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6" name="Google Shape;1086;p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87" name="Google Shape;1087;p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088" name="Google Shape;1088;p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89" name="Google Shape;1089;p6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090"/>
        <p:cNvGrpSpPr/>
        <p:nvPr/>
      </p:nvGrpSpPr>
      <p:grpSpPr>
        <a:xfrm>
          <a:off x="0" y="0"/>
          <a:ext cx="0" cy="0"/>
          <a:chOff x="0" y="0"/>
          <a:chExt cx="0" cy="0"/>
        </a:xfrm>
      </p:grpSpPr>
      <p:pic>
        <p:nvPicPr>
          <p:cNvPr id="1091" name="Google Shape;1091;p6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92" name="Google Shape;1092;p62"/>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93" name="Google Shape;1093;p62"/>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094" name="Google Shape;1094;p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95" name="Google Shape;1095;p6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096"/>
        <p:cNvGrpSpPr/>
        <p:nvPr/>
      </p:nvGrpSpPr>
      <p:grpSpPr>
        <a:xfrm>
          <a:off x="0" y="0"/>
          <a:ext cx="0" cy="0"/>
          <a:chOff x="0" y="0"/>
          <a:chExt cx="0" cy="0"/>
        </a:xfrm>
      </p:grpSpPr>
      <p:pic>
        <p:nvPicPr>
          <p:cNvPr id="1097" name="Google Shape;1097;p6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98" name="Google Shape;1098;p6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01" name="Google Shape;1101;p63"/>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02" name="Google Shape;1102;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03" name="Google Shape;1103;p63"/>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104" name="Google Shape;1104;p6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105"/>
        <p:cNvGrpSpPr/>
        <p:nvPr/>
      </p:nvGrpSpPr>
      <p:grpSpPr>
        <a:xfrm>
          <a:off x="0" y="0"/>
          <a:ext cx="0" cy="0"/>
          <a:chOff x="0" y="0"/>
          <a:chExt cx="0" cy="0"/>
        </a:xfrm>
      </p:grpSpPr>
      <p:pic>
        <p:nvPicPr>
          <p:cNvPr id="1106" name="Google Shape;1106;p6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07" name="Google Shape;1107;p6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8" name="Google Shape;1108;p6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9" name="Google Shape;1109;p6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0" name="Google Shape;1110;p6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1" name="Google Shape;1111;p64"/>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112" name="Google Shape;1112;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13" name="Google Shape;1113;p6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14" name="Google Shape;1114;p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5" name="Google Shape;1115;p6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116"/>
        <p:cNvGrpSpPr/>
        <p:nvPr/>
      </p:nvGrpSpPr>
      <p:grpSpPr>
        <a:xfrm>
          <a:off x="0" y="0"/>
          <a:ext cx="0" cy="0"/>
          <a:chOff x="0" y="0"/>
          <a:chExt cx="0" cy="0"/>
        </a:xfrm>
      </p:grpSpPr>
      <p:pic>
        <p:nvPicPr>
          <p:cNvPr id="1117" name="Google Shape;1117;p65"/>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118" name="Google Shape;1118;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19" name="Google Shape;1119;p6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20" name="Google Shape;1120;p6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1" name="Google Shape;1121;p6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2" name="Google Shape;1122;p65"/>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123" name="Google Shape;1123;p6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24" name="Google Shape;1124;p65"/>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5" name="Google Shape;1125;p6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6"/>
        <p:cNvGrpSpPr/>
        <p:nvPr/>
      </p:nvGrpSpPr>
      <p:grpSpPr>
        <a:xfrm>
          <a:off x="0" y="0"/>
          <a:ext cx="0" cy="0"/>
          <a:chOff x="0" y="0"/>
          <a:chExt cx="0" cy="0"/>
        </a:xfrm>
      </p:grpSpPr>
      <p:pic>
        <p:nvPicPr>
          <p:cNvPr id="1127" name="Google Shape;1127;p6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28" name="Google Shape;1128;p6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9" name="Google Shape;1129;p6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30" name="Google Shape;1130;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31" name="Google Shape;1131;p66"/>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2" name="Google Shape;1132;p66"/>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3" name="Google Shape;1133;p6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34" name="Google Shape;1134;p6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35" name="Google Shape;1135;p66"/>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136"/>
        <p:cNvGrpSpPr/>
        <p:nvPr/>
      </p:nvGrpSpPr>
      <p:grpSpPr>
        <a:xfrm>
          <a:off x="0" y="0"/>
          <a:ext cx="0" cy="0"/>
          <a:chOff x="0" y="0"/>
          <a:chExt cx="0" cy="0"/>
        </a:xfrm>
      </p:grpSpPr>
      <p:sp>
        <p:nvSpPr>
          <p:cNvPr id="1137" name="Google Shape;1137;p67"/>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8" name="Google Shape;1138;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39" name="Google Shape;1139;p6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40" name="Google Shape;1140;p6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41" name="Google Shape;1141;p67"/>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2" name="Google Shape;1142;p67"/>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43" name="Google Shape;1143;p6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44" name="Google Shape;1144;p6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45" name="Google Shape;1145;p67"/>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146"/>
        <p:cNvGrpSpPr/>
        <p:nvPr/>
      </p:nvGrpSpPr>
      <p:grpSpPr>
        <a:xfrm>
          <a:off x="0" y="0"/>
          <a:ext cx="0" cy="0"/>
          <a:chOff x="0" y="0"/>
          <a:chExt cx="0" cy="0"/>
        </a:xfrm>
      </p:grpSpPr>
      <p:pic>
        <p:nvPicPr>
          <p:cNvPr id="1147" name="Google Shape;1147;p6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8" name="Google Shape;1148;p6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9" name="Google Shape;1149;p68"/>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150" name="Google Shape;1150;p6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1" name="Google Shape;1151;p6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52" name="Google Shape;1152;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53" name="Google Shape;1153;p6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4" name="Google Shape;1154;p6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155" name="Google Shape;1155;p6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6" name="Google Shape;1156;p6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157"/>
        <p:cNvGrpSpPr/>
        <p:nvPr/>
      </p:nvGrpSpPr>
      <p:grpSpPr>
        <a:xfrm>
          <a:off x="0" y="0"/>
          <a:ext cx="0" cy="0"/>
          <a:chOff x="0" y="0"/>
          <a:chExt cx="0" cy="0"/>
        </a:xfrm>
      </p:grpSpPr>
      <p:sp>
        <p:nvSpPr>
          <p:cNvPr id="1158" name="Google Shape;1158;p6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59" name="Google Shape;1159;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60" name="Google Shape;1160;p6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161" name="Google Shape;1161;p69"/>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162" name="Google Shape;1162;p6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3" name="Google Shape;1163;p69"/>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64" name="Google Shape;1164;p6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5" name="Google Shape;1165;p69"/>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6" name="Google Shape;1166;p6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167"/>
        <p:cNvGrpSpPr/>
        <p:nvPr/>
      </p:nvGrpSpPr>
      <p:grpSpPr>
        <a:xfrm>
          <a:off x="0" y="0"/>
          <a:ext cx="0" cy="0"/>
          <a:chOff x="0" y="0"/>
          <a:chExt cx="0" cy="0"/>
        </a:xfrm>
      </p:grpSpPr>
      <p:sp>
        <p:nvSpPr>
          <p:cNvPr id="1168" name="Google Shape;1168;p7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70" name="Google Shape;1170;p7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71" name="Google Shape;1171;p7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72" name="Google Shape;1172;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73" name="Google Shape;1173;p7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74" name="Google Shape;1174;p7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75" name="Google Shape;1175;p70"/>
          <p:cNvGrpSpPr/>
          <p:nvPr/>
        </p:nvGrpSpPr>
        <p:grpSpPr>
          <a:xfrm>
            <a:off x="457200" y="1378813"/>
            <a:ext cx="776889" cy="621300"/>
            <a:chOff x="457200" y="1378813"/>
            <a:chExt cx="776889" cy="621300"/>
          </a:xfrm>
        </p:grpSpPr>
        <p:sp>
          <p:nvSpPr>
            <p:cNvPr id="1176" name="Google Shape;1176;p7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7" name="Google Shape;1177;p7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 name="Google Shape;1178;p70"/>
          <p:cNvGrpSpPr/>
          <p:nvPr/>
        </p:nvGrpSpPr>
        <p:grpSpPr>
          <a:xfrm>
            <a:off x="457200" y="2228725"/>
            <a:ext cx="776889" cy="621300"/>
            <a:chOff x="457200" y="1378813"/>
            <a:chExt cx="776889" cy="621300"/>
          </a:xfrm>
        </p:grpSpPr>
        <p:sp>
          <p:nvSpPr>
            <p:cNvPr id="1179" name="Google Shape;1179;p7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80" name="Google Shape;1180;p7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 name="Google Shape;1181;p70"/>
          <p:cNvGrpSpPr/>
          <p:nvPr/>
        </p:nvGrpSpPr>
        <p:grpSpPr>
          <a:xfrm>
            <a:off x="457200" y="3073850"/>
            <a:ext cx="776889" cy="621300"/>
            <a:chOff x="457200" y="1378813"/>
            <a:chExt cx="776889" cy="621300"/>
          </a:xfrm>
        </p:grpSpPr>
        <p:sp>
          <p:nvSpPr>
            <p:cNvPr id="1182" name="Google Shape;1182;p7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83" name="Google Shape;1183;p7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 name="Google Shape;1184;p70"/>
          <p:cNvGrpSpPr/>
          <p:nvPr/>
        </p:nvGrpSpPr>
        <p:grpSpPr>
          <a:xfrm>
            <a:off x="457200" y="3923750"/>
            <a:ext cx="776889" cy="621300"/>
            <a:chOff x="457200" y="1378813"/>
            <a:chExt cx="776889" cy="621300"/>
          </a:xfrm>
        </p:grpSpPr>
        <p:sp>
          <p:nvSpPr>
            <p:cNvPr id="1185" name="Google Shape;1185;p7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6" name="Google Shape;1186;p7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70"/>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8" name="Google Shape;1188;p7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0"/>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2" name="Google Shape;1192;p70"/>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3" name="Google Shape;1193;p70"/>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194"/>
        <p:cNvGrpSpPr/>
        <p:nvPr/>
      </p:nvGrpSpPr>
      <p:grpSpPr>
        <a:xfrm>
          <a:off x="0" y="0"/>
          <a:ext cx="0" cy="0"/>
          <a:chOff x="0" y="0"/>
          <a:chExt cx="0" cy="0"/>
        </a:xfrm>
      </p:grpSpPr>
      <p:sp>
        <p:nvSpPr>
          <p:cNvPr id="1195" name="Google Shape;1195;p7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7" name="Google Shape;1197;p7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98" name="Google Shape;1198;p7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99" name="Google Shape;1199;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00" name="Google Shape;1200;p7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01" name="Google Shape;1201;p7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02" name="Google Shape;1202;p71"/>
          <p:cNvGrpSpPr/>
          <p:nvPr/>
        </p:nvGrpSpPr>
        <p:grpSpPr>
          <a:xfrm>
            <a:off x="457200" y="1300225"/>
            <a:ext cx="776889" cy="621300"/>
            <a:chOff x="457200" y="1378813"/>
            <a:chExt cx="776889" cy="621300"/>
          </a:xfrm>
        </p:grpSpPr>
        <p:sp>
          <p:nvSpPr>
            <p:cNvPr id="1203" name="Google Shape;1203;p7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4" name="Google Shape;1204;p7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 name="Google Shape;1205;p71"/>
          <p:cNvGrpSpPr/>
          <p:nvPr/>
        </p:nvGrpSpPr>
        <p:grpSpPr>
          <a:xfrm>
            <a:off x="457200" y="2000125"/>
            <a:ext cx="776889" cy="621300"/>
            <a:chOff x="457200" y="1378813"/>
            <a:chExt cx="776889" cy="621300"/>
          </a:xfrm>
        </p:grpSpPr>
        <p:sp>
          <p:nvSpPr>
            <p:cNvPr id="1206" name="Google Shape;1206;p7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7" name="Google Shape;1207;p7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71"/>
          <p:cNvGrpSpPr/>
          <p:nvPr/>
        </p:nvGrpSpPr>
        <p:grpSpPr>
          <a:xfrm>
            <a:off x="457200" y="2692850"/>
            <a:ext cx="776889" cy="621300"/>
            <a:chOff x="457200" y="1378813"/>
            <a:chExt cx="776889" cy="621300"/>
          </a:xfrm>
        </p:grpSpPr>
        <p:sp>
          <p:nvSpPr>
            <p:cNvPr id="1209" name="Google Shape;1209;p7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10" name="Google Shape;1210;p7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 name="Google Shape;1211;p71"/>
          <p:cNvGrpSpPr/>
          <p:nvPr/>
        </p:nvGrpSpPr>
        <p:grpSpPr>
          <a:xfrm>
            <a:off x="457200" y="3390350"/>
            <a:ext cx="776889" cy="621300"/>
            <a:chOff x="457200" y="1378813"/>
            <a:chExt cx="776889" cy="621300"/>
          </a:xfrm>
        </p:grpSpPr>
        <p:sp>
          <p:nvSpPr>
            <p:cNvPr id="1212" name="Google Shape;1212;p7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13" name="Google Shape;1213;p7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4" name="Google Shape;1214;p71"/>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5" name="Google Shape;1215;p7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9" name="Google Shape;1219;p71"/>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0" name="Google Shape;1220;p71"/>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21" name="Google Shape;1221;p71"/>
          <p:cNvGrpSpPr/>
          <p:nvPr/>
        </p:nvGrpSpPr>
        <p:grpSpPr>
          <a:xfrm>
            <a:off x="469500" y="4083075"/>
            <a:ext cx="776889" cy="621300"/>
            <a:chOff x="457200" y="1378813"/>
            <a:chExt cx="776889" cy="621300"/>
          </a:xfrm>
        </p:grpSpPr>
        <p:sp>
          <p:nvSpPr>
            <p:cNvPr id="1222" name="Google Shape;1222;p71"/>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23" name="Google Shape;1223;p71"/>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4" name="Google Shape;1224;p7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462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1226"/>
        <p:cNvGrpSpPr/>
        <p:nvPr/>
      </p:nvGrpSpPr>
      <p:grpSpPr>
        <a:xfrm>
          <a:off x="0" y="0"/>
          <a:ext cx="0" cy="0"/>
          <a:chOff x="0" y="0"/>
          <a:chExt cx="0" cy="0"/>
        </a:xfrm>
      </p:grpSpPr>
      <p:sp>
        <p:nvSpPr>
          <p:cNvPr id="1227" name="Google Shape;1227;p7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9" name="Google Shape;1229;p7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30" name="Google Shape;1230;p7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31" name="Google Shape;1231;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32" name="Google Shape;1232;p7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33" name="Google Shape;1233;p7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34" name="Google Shape;1234;p72"/>
          <p:cNvGrpSpPr/>
          <p:nvPr/>
        </p:nvGrpSpPr>
        <p:grpSpPr>
          <a:xfrm>
            <a:off x="457200" y="1237825"/>
            <a:ext cx="776900" cy="486300"/>
            <a:chOff x="457200" y="1466425"/>
            <a:chExt cx="776900" cy="486300"/>
          </a:xfrm>
        </p:grpSpPr>
        <p:sp>
          <p:nvSpPr>
            <p:cNvPr id="1235" name="Google Shape;1235;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6" name="Google Shape;1236;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7" name="Google Shape;1237;p72"/>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8" name="Google Shape;1238;p7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9" name="Google Shape;1239;p72"/>
          <p:cNvGrpSpPr/>
          <p:nvPr/>
        </p:nvGrpSpPr>
        <p:grpSpPr>
          <a:xfrm>
            <a:off x="457200" y="1828900"/>
            <a:ext cx="776900" cy="486300"/>
            <a:chOff x="457200" y="1466425"/>
            <a:chExt cx="776900" cy="486300"/>
          </a:xfrm>
        </p:grpSpPr>
        <p:sp>
          <p:nvSpPr>
            <p:cNvPr id="1240" name="Google Shape;1240;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41" name="Google Shape;1241;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2" name="Google Shape;1242;p7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3" name="Google Shape;1243;p72"/>
          <p:cNvGrpSpPr/>
          <p:nvPr/>
        </p:nvGrpSpPr>
        <p:grpSpPr>
          <a:xfrm>
            <a:off x="457200" y="2419975"/>
            <a:ext cx="776900" cy="486300"/>
            <a:chOff x="457200" y="1466425"/>
            <a:chExt cx="776900" cy="486300"/>
          </a:xfrm>
        </p:grpSpPr>
        <p:sp>
          <p:nvSpPr>
            <p:cNvPr id="1244" name="Google Shape;1244;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5" name="Google Shape;1245;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6" name="Google Shape;1246;p7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7" name="Google Shape;1247;p72"/>
          <p:cNvGrpSpPr/>
          <p:nvPr/>
        </p:nvGrpSpPr>
        <p:grpSpPr>
          <a:xfrm>
            <a:off x="457200" y="3011050"/>
            <a:ext cx="776900" cy="486300"/>
            <a:chOff x="457200" y="1466425"/>
            <a:chExt cx="776900" cy="486300"/>
          </a:xfrm>
        </p:grpSpPr>
        <p:sp>
          <p:nvSpPr>
            <p:cNvPr id="1248" name="Google Shape;1248;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9" name="Google Shape;1249;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 name="Google Shape;1250;p7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1" name="Google Shape;1251;p72"/>
          <p:cNvGrpSpPr/>
          <p:nvPr/>
        </p:nvGrpSpPr>
        <p:grpSpPr>
          <a:xfrm>
            <a:off x="457200" y="3602137"/>
            <a:ext cx="776900" cy="486300"/>
            <a:chOff x="457200" y="1466425"/>
            <a:chExt cx="776900" cy="486300"/>
          </a:xfrm>
        </p:grpSpPr>
        <p:sp>
          <p:nvSpPr>
            <p:cNvPr id="1252" name="Google Shape;1252;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53" name="Google Shape;1253;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4" name="Google Shape;1254;p7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5" name="Google Shape;1255;p72"/>
          <p:cNvGrpSpPr/>
          <p:nvPr/>
        </p:nvGrpSpPr>
        <p:grpSpPr>
          <a:xfrm>
            <a:off x="457200" y="4193262"/>
            <a:ext cx="776900" cy="486300"/>
            <a:chOff x="457200" y="1466425"/>
            <a:chExt cx="776900" cy="486300"/>
          </a:xfrm>
        </p:grpSpPr>
        <p:sp>
          <p:nvSpPr>
            <p:cNvPr id="1256" name="Google Shape;1256;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7" name="Google Shape;1257;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8" name="Google Shape;1258;p72"/>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9" name="Google Shape;1259;p72"/>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0" name="Google Shape;1260;p7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1" name="Google Shape;1261;p72"/>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2" name="Google Shape;1262;p72"/>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1263"/>
        <p:cNvGrpSpPr/>
        <p:nvPr/>
      </p:nvGrpSpPr>
      <p:grpSpPr>
        <a:xfrm>
          <a:off x="0" y="0"/>
          <a:ext cx="0" cy="0"/>
          <a:chOff x="0" y="0"/>
          <a:chExt cx="0" cy="0"/>
        </a:xfrm>
      </p:grpSpPr>
      <p:sp>
        <p:nvSpPr>
          <p:cNvPr id="1264" name="Google Shape;1264;p7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6" name="Google Shape;1266;p7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67" name="Google Shape;1267;p7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68" name="Google Shape;1268;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69" name="Google Shape;1269;p7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70" name="Google Shape;1270;p7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71" name="Google Shape;1271;p73"/>
          <p:cNvGrpSpPr/>
          <p:nvPr/>
        </p:nvGrpSpPr>
        <p:grpSpPr>
          <a:xfrm>
            <a:off x="457200" y="1237825"/>
            <a:ext cx="776900" cy="486300"/>
            <a:chOff x="457200" y="1466425"/>
            <a:chExt cx="776900" cy="486300"/>
          </a:xfrm>
        </p:grpSpPr>
        <p:sp>
          <p:nvSpPr>
            <p:cNvPr id="1272" name="Google Shape;1272;p7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73" name="Google Shape;1273;p7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4" name="Google Shape;1274;p73"/>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75" name="Google Shape;1275;p7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6" name="Google Shape;1276;p73"/>
          <p:cNvGrpSpPr/>
          <p:nvPr/>
        </p:nvGrpSpPr>
        <p:grpSpPr>
          <a:xfrm>
            <a:off x="457200" y="1828900"/>
            <a:ext cx="776900" cy="486300"/>
            <a:chOff x="457200" y="1466425"/>
            <a:chExt cx="776900" cy="486300"/>
          </a:xfrm>
        </p:grpSpPr>
        <p:sp>
          <p:nvSpPr>
            <p:cNvPr id="1277" name="Google Shape;1277;p7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8" name="Google Shape;1278;p7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9" name="Google Shape;1279;p7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0" name="Google Shape;1280;p73"/>
          <p:cNvGrpSpPr/>
          <p:nvPr/>
        </p:nvGrpSpPr>
        <p:grpSpPr>
          <a:xfrm>
            <a:off x="457200" y="2419975"/>
            <a:ext cx="776900" cy="486300"/>
            <a:chOff x="457200" y="1466425"/>
            <a:chExt cx="776900" cy="486300"/>
          </a:xfrm>
        </p:grpSpPr>
        <p:sp>
          <p:nvSpPr>
            <p:cNvPr id="1281" name="Google Shape;1281;p7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82" name="Google Shape;1282;p7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3" name="Google Shape;1283;p7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4" name="Google Shape;1284;p73"/>
          <p:cNvGrpSpPr/>
          <p:nvPr/>
        </p:nvGrpSpPr>
        <p:grpSpPr>
          <a:xfrm>
            <a:off x="457200" y="3011050"/>
            <a:ext cx="776900" cy="486300"/>
            <a:chOff x="457200" y="1466425"/>
            <a:chExt cx="776900" cy="486300"/>
          </a:xfrm>
        </p:grpSpPr>
        <p:sp>
          <p:nvSpPr>
            <p:cNvPr id="1285" name="Google Shape;1285;p7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6" name="Google Shape;1286;p7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7" name="Google Shape;1287;p7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8" name="Google Shape;1288;p73"/>
          <p:cNvGrpSpPr/>
          <p:nvPr/>
        </p:nvGrpSpPr>
        <p:grpSpPr>
          <a:xfrm>
            <a:off x="457200" y="3602137"/>
            <a:ext cx="776900" cy="486300"/>
            <a:chOff x="457200" y="1466425"/>
            <a:chExt cx="776900" cy="486300"/>
          </a:xfrm>
        </p:grpSpPr>
        <p:sp>
          <p:nvSpPr>
            <p:cNvPr id="1289" name="Google Shape;1289;p7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90" name="Google Shape;1290;p7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1" name="Google Shape;1291;p7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2" name="Google Shape;1292;p73"/>
          <p:cNvGrpSpPr/>
          <p:nvPr/>
        </p:nvGrpSpPr>
        <p:grpSpPr>
          <a:xfrm>
            <a:off x="457200" y="4193262"/>
            <a:ext cx="776900" cy="486300"/>
            <a:chOff x="457200" y="1466425"/>
            <a:chExt cx="776900" cy="486300"/>
          </a:xfrm>
        </p:grpSpPr>
        <p:sp>
          <p:nvSpPr>
            <p:cNvPr id="1293" name="Google Shape;1293;p7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4" name="Google Shape;1294;p7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5" name="Google Shape;1295;p73"/>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6" name="Google Shape;1296;p73"/>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7" name="Google Shape;1297;p7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8" name="Google Shape;1298;p73"/>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9" name="Google Shape;1299;p73"/>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1300"/>
        <p:cNvGrpSpPr/>
        <p:nvPr/>
      </p:nvGrpSpPr>
      <p:grpSpPr>
        <a:xfrm>
          <a:off x="0" y="0"/>
          <a:ext cx="0" cy="0"/>
          <a:chOff x="0" y="0"/>
          <a:chExt cx="0" cy="0"/>
        </a:xfrm>
      </p:grpSpPr>
      <p:sp>
        <p:nvSpPr>
          <p:cNvPr id="1301" name="Google Shape;1301;p74"/>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3" name="Google Shape;1303;p7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4" name="Google Shape;1304;p7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5" name="Google Shape;1305;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06" name="Google Shape;1306;p7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07" name="Google Shape;1307;p7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308" name="Google Shape;1308;p74"/>
          <p:cNvGrpSpPr/>
          <p:nvPr/>
        </p:nvGrpSpPr>
        <p:grpSpPr>
          <a:xfrm>
            <a:off x="457222" y="1149803"/>
            <a:ext cx="713194" cy="446423"/>
            <a:chOff x="457200" y="1466425"/>
            <a:chExt cx="776900" cy="486300"/>
          </a:xfrm>
        </p:grpSpPr>
        <p:sp>
          <p:nvSpPr>
            <p:cNvPr id="1309" name="Google Shape;130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10" name="Google Shape;131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1" name="Google Shape;1311;p74"/>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2" name="Google Shape;1312;p74"/>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3" name="Google Shape;1313;p74"/>
          <p:cNvGrpSpPr/>
          <p:nvPr/>
        </p:nvGrpSpPr>
        <p:grpSpPr>
          <a:xfrm>
            <a:off x="457222" y="1672428"/>
            <a:ext cx="713194" cy="446423"/>
            <a:chOff x="457200" y="1466425"/>
            <a:chExt cx="776900" cy="486300"/>
          </a:xfrm>
        </p:grpSpPr>
        <p:sp>
          <p:nvSpPr>
            <p:cNvPr id="1314" name="Google Shape;131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5" name="Google Shape;131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6" name="Google Shape;1316;p74"/>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7" name="Google Shape;1317;p74"/>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8" name="Google Shape;1318;p74"/>
          <p:cNvGrpSpPr/>
          <p:nvPr/>
        </p:nvGrpSpPr>
        <p:grpSpPr>
          <a:xfrm>
            <a:off x="457197" y="2195578"/>
            <a:ext cx="713194" cy="446423"/>
            <a:chOff x="457200" y="1466425"/>
            <a:chExt cx="776900" cy="486300"/>
          </a:xfrm>
        </p:grpSpPr>
        <p:sp>
          <p:nvSpPr>
            <p:cNvPr id="1319" name="Google Shape;131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20" name="Google Shape;132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1" name="Google Shape;1321;p74"/>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2" name="Google Shape;1322;p74"/>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3" name="Google Shape;1323;p74"/>
          <p:cNvGrpSpPr/>
          <p:nvPr/>
        </p:nvGrpSpPr>
        <p:grpSpPr>
          <a:xfrm>
            <a:off x="457197" y="2718203"/>
            <a:ext cx="713194" cy="446423"/>
            <a:chOff x="457200" y="1466425"/>
            <a:chExt cx="776900" cy="486300"/>
          </a:xfrm>
        </p:grpSpPr>
        <p:sp>
          <p:nvSpPr>
            <p:cNvPr id="1324" name="Google Shape;132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5" name="Google Shape;132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6" name="Google Shape;1326;p74"/>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7" name="Google Shape;1327;p74"/>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8" name="Google Shape;1328;p74"/>
          <p:cNvGrpSpPr/>
          <p:nvPr/>
        </p:nvGrpSpPr>
        <p:grpSpPr>
          <a:xfrm>
            <a:off x="457222" y="3240828"/>
            <a:ext cx="713194" cy="446423"/>
            <a:chOff x="457200" y="1466425"/>
            <a:chExt cx="776900" cy="486300"/>
          </a:xfrm>
        </p:grpSpPr>
        <p:sp>
          <p:nvSpPr>
            <p:cNvPr id="1329" name="Google Shape;132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30" name="Google Shape;133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1" name="Google Shape;1331;p74"/>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2" name="Google Shape;1332;p74"/>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3" name="Google Shape;1333;p74"/>
          <p:cNvGrpSpPr/>
          <p:nvPr/>
        </p:nvGrpSpPr>
        <p:grpSpPr>
          <a:xfrm>
            <a:off x="457222" y="3763453"/>
            <a:ext cx="713194" cy="446423"/>
            <a:chOff x="457200" y="1466425"/>
            <a:chExt cx="776900" cy="486300"/>
          </a:xfrm>
        </p:grpSpPr>
        <p:sp>
          <p:nvSpPr>
            <p:cNvPr id="1334" name="Google Shape;133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5" name="Google Shape;133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6" name="Google Shape;1336;p74"/>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7" name="Google Shape;1337;p74"/>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8" name="Google Shape;1338;p74"/>
          <p:cNvGrpSpPr/>
          <p:nvPr/>
        </p:nvGrpSpPr>
        <p:grpSpPr>
          <a:xfrm>
            <a:off x="457222" y="4311603"/>
            <a:ext cx="713194" cy="446423"/>
            <a:chOff x="457200" y="1466425"/>
            <a:chExt cx="776900" cy="486300"/>
          </a:xfrm>
        </p:grpSpPr>
        <p:sp>
          <p:nvSpPr>
            <p:cNvPr id="1339" name="Google Shape;133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40" name="Google Shape;134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1" name="Google Shape;1341;p74"/>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1342"/>
        <p:cNvGrpSpPr/>
        <p:nvPr/>
      </p:nvGrpSpPr>
      <p:grpSpPr>
        <a:xfrm>
          <a:off x="0" y="0"/>
          <a:ext cx="0" cy="0"/>
          <a:chOff x="0" y="0"/>
          <a:chExt cx="0" cy="0"/>
        </a:xfrm>
      </p:grpSpPr>
      <p:sp>
        <p:nvSpPr>
          <p:cNvPr id="1343" name="Google Shape;1343;p7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4" name="Google Shape;1344;p7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45" name="Google Shape;1345;p7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46" name="Google Shape;1346;p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47" name="Google Shape;1347;p7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48" name="Google Shape;1348;p7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9" name="Google Shape;1349;p7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0" name="Google Shape;1350;p75"/>
          <p:cNvGrpSpPr/>
          <p:nvPr/>
        </p:nvGrpSpPr>
        <p:grpSpPr>
          <a:xfrm>
            <a:off x="457427" y="3873038"/>
            <a:ext cx="602564" cy="377174"/>
            <a:chOff x="457200" y="1466425"/>
            <a:chExt cx="776900" cy="486300"/>
          </a:xfrm>
        </p:grpSpPr>
        <p:sp>
          <p:nvSpPr>
            <p:cNvPr id="1351" name="Google Shape;135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52" name="Google Shape;135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3" name="Google Shape;1353;p7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4" name="Google Shape;1354;p7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5" name="Google Shape;1355;p75"/>
          <p:cNvGrpSpPr/>
          <p:nvPr/>
        </p:nvGrpSpPr>
        <p:grpSpPr>
          <a:xfrm>
            <a:off x="457315" y="4311142"/>
            <a:ext cx="602564" cy="377174"/>
            <a:chOff x="457200" y="1466425"/>
            <a:chExt cx="776900" cy="486300"/>
          </a:xfrm>
        </p:grpSpPr>
        <p:sp>
          <p:nvSpPr>
            <p:cNvPr id="1356" name="Google Shape;135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7" name="Google Shape;135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8" name="Google Shape;1358;p7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9" name="Google Shape;1359;p7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0" name="Google Shape;1360;p75"/>
          <p:cNvGrpSpPr/>
          <p:nvPr/>
        </p:nvGrpSpPr>
        <p:grpSpPr>
          <a:xfrm>
            <a:off x="457377" y="2996663"/>
            <a:ext cx="602564" cy="377174"/>
            <a:chOff x="457200" y="1466425"/>
            <a:chExt cx="776900" cy="486300"/>
          </a:xfrm>
        </p:grpSpPr>
        <p:sp>
          <p:nvSpPr>
            <p:cNvPr id="1361" name="Google Shape;136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62" name="Google Shape;136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3" name="Google Shape;1363;p7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4" name="Google Shape;1364;p7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5" name="Google Shape;1365;p75"/>
          <p:cNvGrpSpPr/>
          <p:nvPr/>
        </p:nvGrpSpPr>
        <p:grpSpPr>
          <a:xfrm>
            <a:off x="457265" y="3434767"/>
            <a:ext cx="602564" cy="377174"/>
            <a:chOff x="457200" y="1466425"/>
            <a:chExt cx="776900" cy="486300"/>
          </a:xfrm>
        </p:grpSpPr>
        <p:sp>
          <p:nvSpPr>
            <p:cNvPr id="1366" name="Google Shape;136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7" name="Google Shape;136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8" name="Google Shape;1368;p7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9" name="Google Shape;1369;p7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0" name="Google Shape;1370;p75"/>
          <p:cNvGrpSpPr/>
          <p:nvPr/>
        </p:nvGrpSpPr>
        <p:grpSpPr>
          <a:xfrm>
            <a:off x="457402" y="2135288"/>
            <a:ext cx="602564" cy="377174"/>
            <a:chOff x="457200" y="1466425"/>
            <a:chExt cx="776900" cy="486300"/>
          </a:xfrm>
        </p:grpSpPr>
        <p:sp>
          <p:nvSpPr>
            <p:cNvPr id="1371" name="Google Shape;137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72" name="Google Shape;137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3" name="Google Shape;1373;p75"/>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4" name="Google Shape;1374;p7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5" name="Google Shape;1375;p75"/>
          <p:cNvGrpSpPr/>
          <p:nvPr/>
        </p:nvGrpSpPr>
        <p:grpSpPr>
          <a:xfrm>
            <a:off x="457290" y="2573392"/>
            <a:ext cx="602564" cy="377174"/>
            <a:chOff x="457200" y="1466425"/>
            <a:chExt cx="776900" cy="486300"/>
          </a:xfrm>
        </p:grpSpPr>
        <p:sp>
          <p:nvSpPr>
            <p:cNvPr id="1376" name="Google Shape;137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7" name="Google Shape;137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8" name="Google Shape;1378;p75"/>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9" name="Google Shape;1379;p7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0" name="Google Shape;1380;p75"/>
          <p:cNvGrpSpPr/>
          <p:nvPr/>
        </p:nvGrpSpPr>
        <p:grpSpPr>
          <a:xfrm>
            <a:off x="457352" y="1258913"/>
            <a:ext cx="602564" cy="377174"/>
            <a:chOff x="457200" y="1466425"/>
            <a:chExt cx="776900" cy="486300"/>
          </a:xfrm>
        </p:grpSpPr>
        <p:sp>
          <p:nvSpPr>
            <p:cNvPr id="1381" name="Google Shape;138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82" name="Google Shape;138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3" name="Google Shape;1383;p75"/>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4" name="Google Shape;1384;p7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75"/>
          <p:cNvGrpSpPr/>
          <p:nvPr/>
        </p:nvGrpSpPr>
        <p:grpSpPr>
          <a:xfrm>
            <a:off x="457240" y="1697017"/>
            <a:ext cx="602564" cy="377174"/>
            <a:chOff x="457200" y="1466425"/>
            <a:chExt cx="776900" cy="486300"/>
          </a:xfrm>
        </p:grpSpPr>
        <p:sp>
          <p:nvSpPr>
            <p:cNvPr id="1386" name="Google Shape;138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7" name="Google Shape;138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8" name="Google Shape;1388;p75"/>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1389"/>
        <p:cNvGrpSpPr/>
        <p:nvPr/>
      </p:nvGrpSpPr>
      <p:grpSpPr>
        <a:xfrm>
          <a:off x="0" y="0"/>
          <a:ext cx="0" cy="0"/>
          <a:chOff x="0" y="0"/>
          <a:chExt cx="0" cy="0"/>
        </a:xfrm>
      </p:grpSpPr>
      <p:sp>
        <p:nvSpPr>
          <p:cNvPr id="1390" name="Google Shape;1390;p7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1" name="Google Shape;1391;p7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92" name="Google Shape;1392;p7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93" name="Google Shape;1393;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94" name="Google Shape;1394;p7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95" name="Google Shape;1395;p7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6" name="Google Shape;1396;p7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7" name="Google Shape;1397;p76"/>
          <p:cNvGrpSpPr/>
          <p:nvPr/>
        </p:nvGrpSpPr>
        <p:grpSpPr>
          <a:xfrm>
            <a:off x="457427" y="3873038"/>
            <a:ext cx="602564" cy="377174"/>
            <a:chOff x="457200" y="1466425"/>
            <a:chExt cx="776900" cy="486300"/>
          </a:xfrm>
        </p:grpSpPr>
        <p:sp>
          <p:nvSpPr>
            <p:cNvPr id="1398" name="Google Shape;1398;p7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9" name="Google Shape;1399;p7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0" name="Google Shape;1400;p7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1" name="Google Shape;1401;p7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76"/>
          <p:cNvGrpSpPr/>
          <p:nvPr/>
        </p:nvGrpSpPr>
        <p:grpSpPr>
          <a:xfrm>
            <a:off x="457315" y="4311142"/>
            <a:ext cx="602564" cy="377174"/>
            <a:chOff x="457200" y="1466425"/>
            <a:chExt cx="776900" cy="486300"/>
          </a:xfrm>
        </p:grpSpPr>
        <p:sp>
          <p:nvSpPr>
            <p:cNvPr id="1403" name="Google Shape;1403;p7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4" name="Google Shape;1404;p7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5" name="Google Shape;1405;p7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6" name="Google Shape;1406;p7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7" name="Google Shape;1407;p76"/>
          <p:cNvGrpSpPr/>
          <p:nvPr/>
        </p:nvGrpSpPr>
        <p:grpSpPr>
          <a:xfrm>
            <a:off x="457377" y="2996663"/>
            <a:ext cx="602564" cy="377174"/>
            <a:chOff x="457200" y="1466425"/>
            <a:chExt cx="776900" cy="486300"/>
          </a:xfrm>
        </p:grpSpPr>
        <p:sp>
          <p:nvSpPr>
            <p:cNvPr id="1408" name="Google Shape;1408;p7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9" name="Google Shape;1409;p7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0" name="Google Shape;1410;p7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1" name="Google Shape;1411;p7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2" name="Google Shape;1412;p76"/>
          <p:cNvGrpSpPr/>
          <p:nvPr/>
        </p:nvGrpSpPr>
        <p:grpSpPr>
          <a:xfrm>
            <a:off x="457265" y="3434767"/>
            <a:ext cx="602564" cy="377174"/>
            <a:chOff x="457200" y="1466425"/>
            <a:chExt cx="776900" cy="486300"/>
          </a:xfrm>
        </p:grpSpPr>
        <p:sp>
          <p:nvSpPr>
            <p:cNvPr id="1413" name="Google Shape;1413;p7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4" name="Google Shape;1414;p7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5" name="Google Shape;1415;p7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6" name="Google Shape;1416;p7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7" name="Google Shape;1417;p76"/>
          <p:cNvGrpSpPr/>
          <p:nvPr/>
        </p:nvGrpSpPr>
        <p:grpSpPr>
          <a:xfrm>
            <a:off x="457402" y="2135288"/>
            <a:ext cx="602564" cy="377174"/>
            <a:chOff x="457200" y="1466425"/>
            <a:chExt cx="776900" cy="486300"/>
          </a:xfrm>
        </p:grpSpPr>
        <p:sp>
          <p:nvSpPr>
            <p:cNvPr id="1418" name="Google Shape;1418;p7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9" name="Google Shape;1419;p7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0" name="Google Shape;1420;p76"/>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1" name="Google Shape;1421;p7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2" name="Google Shape;1422;p76"/>
          <p:cNvGrpSpPr/>
          <p:nvPr/>
        </p:nvGrpSpPr>
        <p:grpSpPr>
          <a:xfrm>
            <a:off x="457290" y="2573392"/>
            <a:ext cx="602564" cy="377174"/>
            <a:chOff x="457200" y="1466425"/>
            <a:chExt cx="776900" cy="486300"/>
          </a:xfrm>
        </p:grpSpPr>
        <p:sp>
          <p:nvSpPr>
            <p:cNvPr id="1423" name="Google Shape;1423;p7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4" name="Google Shape;1424;p7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5" name="Google Shape;1425;p76"/>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6" name="Google Shape;1426;p7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7" name="Google Shape;1427;p76"/>
          <p:cNvGrpSpPr/>
          <p:nvPr/>
        </p:nvGrpSpPr>
        <p:grpSpPr>
          <a:xfrm>
            <a:off x="457352" y="1258913"/>
            <a:ext cx="602564" cy="377174"/>
            <a:chOff x="457200" y="1466425"/>
            <a:chExt cx="776900" cy="486300"/>
          </a:xfrm>
        </p:grpSpPr>
        <p:sp>
          <p:nvSpPr>
            <p:cNvPr id="1428" name="Google Shape;1428;p7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9" name="Google Shape;1429;p7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0" name="Google Shape;1430;p76"/>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1" name="Google Shape;1431;p7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2" name="Google Shape;1432;p76"/>
          <p:cNvGrpSpPr/>
          <p:nvPr/>
        </p:nvGrpSpPr>
        <p:grpSpPr>
          <a:xfrm>
            <a:off x="457240" y="1697017"/>
            <a:ext cx="602564" cy="377174"/>
            <a:chOff x="457200" y="1466425"/>
            <a:chExt cx="776900" cy="486300"/>
          </a:xfrm>
        </p:grpSpPr>
        <p:sp>
          <p:nvSpPr>
            <p:cNvPr id="1433" name="Google Shape;1433;p7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4" name="Google Shape;1434;p7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76"/>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1436"/>
        <p:cNvGrpSpPr/>
        <p:nvPr/>
      </p:nvGrpSpPr>
      <p:grpSpPr>
        <a:xfrm>
          <a:off x="0" y="0"/>
          <a:ext cx="0" cy="0"/>
          <a:chOff x="0" y="0"/>
          <a:chExt cx="0" cy="0"/>
        </a:xfrm>
      </p:grpSpPr>
      <p:sp>
        <p:nvSpPr>
          <p:cNvPr id="1437" name="Google Shape;1437;p7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8" name="Google Shape;1438;p7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39" name="Google Shape;1439;p7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40" name="Google Shape;1440;p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41" name="Google Shape;1441;p7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42" name="Google Shape;1442;p7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3" name="Google Shape;1443;p77"/>
          <p:cNvGrpSpPr/>
          <p:nvPr/>
        </p:nvGrpSpPr>
        <p:grpSpPr>
          <a:xfrm>
            <a:off x="457181" y="1345103"/>
            <a:ext cx="533372" cy="533480"/>
            <a:chOff x="457200" y="1378813"/>
            <a:chExt cx="695400" cy="695450"/>
          </a:xfrm>
        </p:grpSpPr>
        <p:sp>
          <p:nvSpPr>
            <p:cNvPr id="1444" name="Google Shape;1444;p7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5" name="Google Shape;1445;p77"/>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77"/>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7"/>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8" name="Google Shape;1448;p77"/>
          <p:cNvGrpSpPr/>
          <p:nvPr/>
        </p:nvGrpSpPr>
        <p:grpSpPr>
          <a:xfrm>
            <a:off x="3305156" y="1345103"/>
            <a:ext cx="533372" cy="533480"/>
            <a:chOff x="457200" y="1378813"/>
            <a:chExt cx="695400" cy="695450"/>
          </a:xfrm>
        </p:grpSpPr>
        <p:sp>
          <p:nvSpPr>
            <p:cNvPr id="1449" name="Google Shape;1449;p7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50" name="Google Shape;1450;p77"/>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1" name="Google Shape;1451;p77"/>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7"/>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53" name="Google Shape;1453;p77"/>
          <p:cNvGrpSpPr/>
          <p:nvPr/>
        </p:nvGrpSpPr>
        <p:grpSpPr>
          <a:xfrm>
            <a:off x="6134081" y="1345853"/>
            <a:ext cx="533372" cy="533480"/>
            <a:chOff x="457200" y="1378813"/>
            <a:chExt cx="695400" cy="695450"/>
          </a:xfrm>
        </p:grpSpPr>
        <p:sp>
          <p:nvSpPr>
            <p:cNvPr id="1454" name="Google Shape;1454;p77"/>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5" name="Google Shape;1455;p77"/>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6" name="Google Shape;1456;p77"/>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7"/>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1458"/>
        <p:cNvGrpSpPr/>
        <p:nvPr/>
      </p:nvGrpSpPr>
      <p:grpSpPr>
        <a:xfrm>
          <a:off x="0" y="0"/>
          <a:ext cx="0" cy="0"/>
          <a:chOff x="0" y="0"/>
          <a:chExt cx="0" cy="0"/>
        </a:xfrm>
      </p:grpSpPr>
      <p:pic>
        <p:nvPicPr>
          <p:cNvPr id="1459" name="Google Shape;1459;p7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60" name="Google Shape;1460;p78"/>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2" name="Google Shape;1462;p7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63" name="Google Shape;1463;p7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64" name="Google Shape;1464;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5" name="Google Shape;1465;p7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6" name="Google Shape;1466;p7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67" name="Google Shape;1467;p78"/>
          <p:cNvGrpSpPr/>
          <p:nvPr/>
        </p:nvGrpSpPr>
        <p:grpSpPr>
          <a:xfrm>
            <a:off x="457206" y="1421303"/>
            <a:ext cx="533372" cy="533480"/>
            <a:chOff x="457200" y="1378813"/>
            <a:chExt cx="695400" cy="695450"/>
          </a:xfrm>
        </p:grpSpPr>
        <p:sp>
          <p:nvSpPr>
            <p:cNvPr id="1468" name="Google Shape;1468;p78"/>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9" name="Google Shape;1469;p78"/>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0" name="Google Shape;1470;p78"/>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1" name="Google Shape;1471;p78"/>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2" name="Google Shape;1472;p78"/>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3" name="Google Shape;1473;p78"/>
          <p:cNvGrpSpPr/>
          <p:nvPr/>
        </p:nvGrpSpPr>
        <p:grpSpPr>
          <a:xfrm>
            <a:off x="4936306" y="1423553"/>
            <a:ext cx="533372" cy="533480"/>
            <a:chOff x="457200" y="1378813"/>
            <a:chExt cx="695400" cy="695450"/>
          </a:xfrm>
        </p:grpSpPr>
        <p:sp>
          <p:nvSpPr>
            <p:cNvPr id="1474" name="Google Shape;1474;p78"/>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5" name="Google Shape;1475;p78"/>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6" name="Google Shape;1476;p78"/>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7" name="Google Shape;1477;p78"/>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1478"/>
        <p:cNvGrpSpPr/>
        <p:nvPr/>
      </p:nvGrpSpPr>
      <p:grpSpPr>
        <a:xfrm>
          <a:off x="0" y="0"/>
          <a:ext cx="0" cy="0"/>
          <a:chOff x="0" y="0"/>
          <a:chExt cx="0" cy="0"/>
        </a:xfrm>
      </p:grpSpPr>
      <p:sp>
        <p:nvSpPr>
          <p:cNvPr id="1479" name="Google Shape;1479;p7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0" name="Google Shape;1480;p7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81" name="Google Shape;1481;p7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82" name="Google Shape;1482;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83" name="Google Shape;1483;p7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84" name="Google Shape;1484;p7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5" name="Google Shape;1485;p79"/>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6" name="Google Shape;1486;p79"/>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9"/>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9"/>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9"/>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9"/>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91" name="Google Shape;1491;p79"/>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92" name="Google Shape;1492;p79"/>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9"/>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9"/>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9"/>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9"/>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7" name="Google Shape;1497;p79"/>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8" name="Google Shape;1498;p79"/>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9"/>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9"/>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1" name="Google Shape;1501;p79"/>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1502" name="Google Shape;1502;p79"/>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3" name="Google Shape;1503;p79"/>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4" name="Google Shape;1504;p79"/>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1505"/>
        <p:cNvGrpSpPr/>
        <p:nvPr/>
      </p:nvGrpSpPr>
      <p:grpSpPr>
        <a:xfrm>
          <a:off x="0" y="0"/>
          <a:ext cx="0" cy="0"/>
          <a:chOff x="0" y="0"/>
          <a:chExt cx="0" cy="0"/>
        </a:xfrm>
      </p:grpSpPr>
      <p:sp>
        <p:nvSpPr>
          <p:cNvPr id="1506" name="Google Shape;1506;p8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8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8" name="Google Shape;1508;p8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9" name="Google Shape;1509;p8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0" name="Google Shape;1510;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11" name="Google Shape;1511;p8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12" name="Google Shape;1512;p8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3" name="Google Shape;1513;p8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4" name="Google Shape;1514;p8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8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8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8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8" name="Google Shape;1518;p8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9" name="Google Shape;1519;p8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20" name="Google Shape;1520;p8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21" name="Google Shape;1521;p80"/>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1522" name="Google Shape;1522;p80"/>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1523" name="Google Shape;1523;p8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1524"/>
        <p:cNvGrpSpPr/>
        <p:nvPr/>
      </p:nvGrpSpPr>
      <p:grpSpPr>
        <a:xfrm>
          <a:off x="0" y="0"/>
          <a:ext cx="0" cy="0"/>
          <a:chOff x="0" y="0"/>
          <a:chExt cx="0" cy="0"/>
        </a:xfrm>
      </p:grpSpPr>
      <p:sp>
        <p:nvSpPr>
          <p:cNvPr id="1525" name="Google Shape;1525;p8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8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7" name="Google Shape;1527;p8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28" name="Google Shape;1528;p8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29" name="Google Shape;1529;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30" name="Google Shape;1530;p8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31" name="Google Shape;1531;p8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2" name="Google Shape;1532;p8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3" name="Google Shape;1533;p8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8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8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8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7" name="Google Shape;1537;p8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8" name="Google Shape;1538;p8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39" name="Google Shape;1539;p8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40" name="Google Shape;1540;p81"/>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1541" name="Google Shape;1541;p81"/>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1542" name="Google Shape;1542;p8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1543"/>
        <p:cNvGrpSpPr/>
        <p:nvPr/>
      </p:nvGrpSpPr>
      <p:grpSpPr>
        <a:xfrm>
          <a:off x="0" y="0"/>
          <a:ext cx="0" cy="0"/>
          <a:chOff x="0" y="0"/>
          <a:chExt cx="0" cy="0"/>
        </a:xfrm>
      </p:grpSpPr>
      <p:sp>
        <p:nvSpPr>
          <p:cNvPr id="1544" name="Google Shape;1544;p8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8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6" name="Google Shape;1546;p8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47" name="Google Shape;1547;p8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48" name="Google Shape;1548;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49" name="Google Shape;1549;p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50" name="Google Shape;1550;p8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1" name="Google Shape;1551;p8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2" name="Google Shape;1552;p8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8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8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8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6" name="Google Shape;1556;p8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7" name="Google Shape;1557;p8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58" name="Google Shape;1558;p82"/>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1559" name="Google Shape;1559;p82"/>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1560" name="Google Shape;1560;p82"/>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1561" name="Google Shape;1561;p82"/>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1562"/>
        <p:cNvGrpSpPr/>
        <p:nvPr/>
      </p:nvGrpSpPr>
      <p:grpSpPr>
        <a:xfrm>
          <a:off x="0" y="0"/>
          <a:ext cx="0" cy="0"/>
          <a:chOff x="0" y="0"/>
          <a:chExt cx="0" cy="0"/>
        </a:xfrm>
      </p:grpSpPr>
      <p:sp>
        <p:nvSpPr>
          <p:cNvPr id="1563" name="Google Shape;1563;p8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8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5" name="Google Shape;1565;p8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66" name="Google Shape;1566;p8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67" name="Google Shape;1567;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68" name="Google Shape;1568;p8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69" name="Google Shape;1569;p8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0" name="Google Shape;1570;p8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1" name="Google Shape;1571;p8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8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8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8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5" name="Google Shape;1575;p8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6" name="Google Shape;1576;p8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77" name="Google Shape;1577;p83"/>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1578" name="Google Shape;1578;p83"/>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1579" name="Google Shape;1579;p83"/>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1580" name="Google Shape;1580;p83"/>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1581"/>
        <p:cNvGrpSpPr/>
        <p:nvPr/>
      </p:nvGrpSpPr>
      <p:grpSpPr>
        <a:xfrm>
          <a:off x="0" y="0"/>
          <a:ext cx="0" cy="0"/>
          <a:chOff x="0" y="0"/>
          <a:chExt cx="0" cy="0"/>
        </a:xfrm>
      </p:grpSpPr>
      <p:sp>
        <p:nvSpPr>
          <p:cNvPr id="1582" name="Google Shape;1582;p8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8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4" name="Google Shape;1584;p8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85" name="Google Shape;1585;p8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6" name="Google Shape;1586;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87" name="Google Shape;1587;p8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88" name="Google Shape;1588;p8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9" name="Google Shape;1589;p8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0" name="Google Shape;1590;p8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8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8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8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4" name="Google Shape;1594;p8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5" name="Google Shape;1595;p8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6" name="Google Shape;1596;p8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8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98" name="Google Shape;1598;p8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599" name="Google Shape;1599;p84"/>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1600" name="Google Shape;1600;p8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01" name="Google Shape;1601;p84"/>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1602" name="Google Shape;1602;p8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1603"/>
        <p:cNvGrpSpPr/>
        <p:nvPr/>
      </p:nvGrpSpPr>
      <p:grpSpPr>
        <a:xfrm>
          <a:off x="0" y="0"/>
          <a:ext cx="0" cy="0"/>
          <a:chOff x="0" y="0"/>
          <a:chExt cx="0" cy="0"/>
        </a:xfrm>
      </p:grpSpPr>
      <p:sp>
        <p:nvSpPr>
          <p:cNvPr id="1604" name="Google Shape;1604;p8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8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6" name="Google Shape;1606;p8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07" name="Google Shape;1607;p8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08" name="Google Shape;1608;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09" name="Google Shape;1609;p8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10" name="Google Shape;1610;p8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1" name="Google Shape;1611;p8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2" name="Google Shape;1612;p8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8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8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8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6" name="Google Shape;1616;p8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7" name="Google Shape;1617;p8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8" name="Google Shape;1618;p8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8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20" name="Google Shape;1620;p8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21" name="Google Shape;1621;p85"/>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1622" name="Google Shape;1622;p8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23" name="Google Shape;1623;p85"/>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1624" name="Google Shape;1624;p8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1625"/>
        <p:cNvGrpSpPr/>
        <p:nvPr/>
      </p:nvGrpSpPr>
      <p:grpSpPr>
        <a:xfrm>
          <a:off x="0" y="0"/>
          <a:ext cx="0" cy="0"/>
          <a:chOff x="0" y="0"/>
          <a:chExt cx="0" cy="0"/>
        </a:xfrm>
      </p:grpSpPr>
      <p:sp>
        <p:nvSpPr>
          <p:cNvPr id="1626" name="Google Shape;1626;p8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8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8" name="Google Shape;1628;p8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29" name="Google Shape;1629;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30" name="Google Shape;1630;p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31" name="Google Shape;1631;p8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32" name="Google Shape;1632;p8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3" name="Google Shape;1633;p8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4" name="Google Shape;1634;p8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8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8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8" name="Google Shape;1638;p8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9" name="Google Shape;1639;p8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0" name="Google Shape;1640;p8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8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42" name="Google Shape;1642;p86"/>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1643" name="Google Shape;1643;p86"/>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1644" name="Google Shape;1644;p86"/>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1645" name="Google Shape;1645;p86"/>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1646" name="Google Shape;1646;p86"/>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1647"/>
        <p:cNvGrpSpPr/>
        <p:nvPr/>
      </p:nvGrpSpPr>
      <p:grpSpPr>
        <a:xfrm>
          <a:off x="0" y="0"/>
          <a:ext cx="0" cy="0"/>
          <a:chOff x="0" y="0"/>
          <a:chExt cx="0" cy="0"/>
        </a:xfrm>
      </p:grpSpPr>
      <p:sp>
        <p:nvSpPr>
          <p:cNvPr id="1648" name="Google Shape;1648;p8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8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0" name="Google Shape;1650;p8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51" name="Google Shape;1651;p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52" name="Google Shape;1652;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53" name="Google Shape;1653;p8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54" name="Google Shape;1654;p8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5" name="Google Shape;1655;p8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6" name="Google Shape;1656;p8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8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8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0" name="Google Shape;1660;p8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1" name="Google Shape;1661;p8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2" name="Google Shape;1662;p8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8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64" name="Google Shape;1664;p87"/>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1665" name="Google Shape;1665;p87"/>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1666" name="Google Shape;1666;p87"/>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1667" name="Google Shape;1667;p87"/>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1668" name="Google Shape;1668;p87"/>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1669"/>
        <p:cNvGrpSpPr/>
        <p:nvPr/>
      </p:nvGrpSpPr>
      <p:grpSpPr>
        <a:xfrm>
          <a:off x="0" y="0"/>
          <a:ext cx="0" cy="0"/>
          <a:chOff x="0" y="0"/>
          <a:chExt cx="0" cy="0"/>
        </a:xfrm>
      </p:grpSpPr>
      <p:sp>
        <p:nvSpPr>
          <p:cNvPr id="1670" name="Google Shape;1670;p8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2" name="Google Shape;1672;p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73" name="Google Shape;1673;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74" name="Google Shape;1674;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75" name="Google Shape;1675;p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76" name="Google Shape;1676;p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7" name="Google Shape;1677;p8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8" name="Google Shape;1678;p8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8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8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8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8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8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4" name="Google Shape;1684;p8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5" name="Google Shape;1685;p8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6" name="Google Shape;1686;p8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7" name="Google Shape;1687;p8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88" name="Google Shape;1688;p8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689" name="Google Shape;1689;p88"/>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1690" name="Google Shape;1690;p8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691" name="Google Shape;1691;p88"/>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1692" name="Google Shape;1692;p8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693" name="Google Shape;1693;p88"/>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1694"/>
        <p:cNvGrpSpPr/>
        <p:nvPr/>
      </p:nvGrpSpPr>
      <p:grpSpPr>
        <a:xfrm>
          <a:off x="0" y="0"/>
          <a:ext cx="0" cy="0"/>
          <a:chOff x="0" y="0"/>
          <a:chExt cx="0" cy="0"/>
        </a:xfrm>
      </p:grpSpPr>
      <p:sp>
        <p:nvSpPr>
          <p:cNvPr id="1695" name="Google Shape;1695;p8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7" name="Google Shape;1697;p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98" name="Google Shape;1698;p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99" name="Google Shape;1699;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00" name="Google Shape;1700;p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01" name="Google Shape;1701;p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2" name="Google Shape;1702;p8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3" name="Google Shape;1703;p8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8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8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8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8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8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9" name="Google Shape;1709;p8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0" name="Google Shape;1710;p8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1" name="Google Shape;1711;p8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2" name="Google Shape;1712;p8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13" name="Google Shape;1713;p8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714" name="Google Shape;1714;p89"/>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1715" name="Google Shape;1715;p8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716" name="Google Shape;1716;p89"/>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1717" name="Google Shape;1717;p8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718" name="Google Shape;1718;p89"/>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1719"/>
        <p:cNvGrpSpPr/>
        <p:nvPr/>
      </p:nvGrpSpPr>
      <p:grpSpPr>
        <a:xfrm>
          <a:off x="0" y="0"/>
          <a:ext cx="0" cy="0"/>
          <a:chOff x="0" y="0"/>
          <a:chExt cx="0" cy="0"/>
        </a:xfrm>
      </p:grpSpPr>
      <p:sp>
        <p:nvSpPr>
          <p:cNvPr id="1720" name="Google Shape;1720;p9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9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2" name="Google Shape;1722;p9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23" name="Google Shape;1723;p9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24" name="Google Shape;1724;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25" name="Google Shape;1725;p9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26" name="Google Shape;1726;p9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7" name="Google Shape;1727;p9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8" name="Google Shape;1728;p9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9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9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9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9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9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4" name="Google Shape;1734;p9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5" name="Google Shape;1735;p9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6" name="Google Shape;1736;p9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7" name="Google Shape;1737;p9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38" name="Google Shape;1738;p90"/>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1739" name="Google Shape;1739;p90"/>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1740" name="Google Shape;1740;p90"/>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1741" name="Google Shape;1741;p90"/>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1742" name="Google Shape;1742;p90"/>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1743" name="Google Shape;1743;p90"/>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1744"/>
        <p:cNvGrpSpPr/>
        <p:nvPr/>
      </p:nvGrpSpPr>
      <p:grpSpPr>
        <a:xfrm>
          <a:off x="0" y="0"/>
          <a:ext cx="0" cy="0"/>
          <a:chOff x="0" y="0"/>
          <a:chExt cx="0" cy="0"/>
        </a:xfrm>
      </p:grpSpPr>
      <p:sp>
        <p:nvSpPr>
          <p:cNvPr id="1745" name="Google Shape;1745;p9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7" name="Google Shape;1747;p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48" name="Google Shape;1748;p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49" name="Google Shape;1749;p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50" name="Google Shape;1750;p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51" name="Google Shape;1751;p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2" name="Google Shape;1752;p9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3" name="Google Shape;1753;p9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9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9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9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9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9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9" name="Google Shape;1759;p9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0" name="Google Shape;1760;p9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1" name="Google Shape;1761;p9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2" name="Google Shape;1762;p9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63" name="Google Shape;1763;p91"/>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1764" name="Google Shape;1764;p91"/>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1765" name="Google Shape;1765;p91"/>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1766" name="Google Shape;1766;p91"/>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1767" name="Google Shape;1767;p91"/>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1768" name="Google Shape;1768;p91"/>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1769"/>
        <p:cNvGrpSpPr/>
        <p:nvPr/>
      </p:nvGrpSpPr>
      <p:grpSpPr>
        <a:xfrm>
          <a:off x="0" y="0"/>
          <a:ext cx="0" cy="0"/>
          <a:chOff x="0" y="0"/>
          <a:chExt cx="0" cy="0"/>
        </a:xfrm>
      </p:grpSpPr>
      <p:sp>
        <p:nvSpPr>
          <p:cNvPr id="1770" name="Google Shape;1770;p9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2" name="Google Shape;1772;p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73" name="Google Shape;1773;p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74" name="Google Shape;1774;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75" name="Google Shape;1775;p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76" name="Google Shape;1776;p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7" name="Google Shape;1777;p9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8" name="Google Shape;1778;p9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9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0" name="Google Shape;1780;p9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9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2" name="Google Shape;1782;p9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9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4" name="Google Shape;1784;p9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9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6" name="Google Shape;1786;p9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9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8" name="Google Shape;1788;p9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9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90" name="Google Shape;1790;p9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791" name="Google Shape;1791;p92"/>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1792" name="Google Shape;1792;p9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793" name="Google Shape;1793;p92"/>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1794" name="Google Shape;1794;p9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795" name="Google Shape;1795;p92"/>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1796" name="Google Shape;1796;p9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1797"/>
        <p:cNvGrpSpPr/>
        <p:nvPr/>
      </p:nvGrpSpPr>
      <p:grpSpPr>
        <a:xfrm>
          <a:off x="0" y="0"/>
          <a:ext cx="0" cy="0"/>
          <a:chOff x="0" y="0"/>
          <a:chExt cx="0" cy="0"/>
        </a:xfrm>
      </p:grpSpPr>
      <p:sp>
        <p:nvSpPr>
          <p:cNvPr id="1798" name="Google Shape;1798;p9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0" name="Google Shape;1800;p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01" name="Google Shape;1801;p9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02" name="Google Shape;1802;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03" name="Google Shape;1803;p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04" name="Google Shape;1804;p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5" name="Google Shape;1805;p9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6" name="Google Shape;1806;p9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9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8" name="Google Shape;1808;p9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9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0" name="Google Shape;1810;p9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9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2" name="Google Shape;1812;p9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9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4" name="Google Shape;1814;p9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9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6" name="Google Shape;1816;p9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9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18" name="Google Shape;1818;p9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819" name="Google Shape;1819;p93"/>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1820" name="Google Shape;1820;p9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821" name="Google Shape;1821;p93"/>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1822" name="Google Shape;1822;p9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823" name="Google Shape;1823;p93"/>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1824" name="Google Shape;1824;p9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1825"/>
        <p:cNvGrpSpPr/>
        <p:nvPr/>
      </p:nvGrpSpPr>
      <p:grpSpPr>
        <a:xfrm>
          <a:off x="0" y="0"/>
          <a:ext cx="0" cy="0"/>
          <a:chOff x="0" y="0"/>
          <a:chExt cx="0" cy="0"/>
        </a:xfrm>
      </p:grpSpPr>
      <p:sp>
        <p:nvSpPr>
          <p:cNvPr id="1826" name="Google Shape;1826;p9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9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8" name="Google Shape;1828;p9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29" name="Google Shape;1829;p9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30" name="Google Shape;1830;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31" name="Google Shape;1831;p9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32" name="Google Shape;1832;p9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3" name="Google Shape;1833;p9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4" name="Google Shape;1834;p9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9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6" name="Google Shape;1836;p9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9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8" name="Google Shape;1838;p9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9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0" name="Google Shape;1840;p9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9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2" name="Google Shape;1842;p9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9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4" name="Google Shape;1844;p9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9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46" name="Google Shape;1846;p94"/>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1847" name="Google Shape;1847;p94"/>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1848" name="Google Shape;1848;p94"/>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1849" name="Google Shape;1849;p94"/>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1850" name="Google Shape;1850;p94"/>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1851" name="Google Shape;1851;p94"/>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1852" name="Google Shape;1852;p94"/>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1853"/>
        <p:cNvGrpSpPr/>
        <p:nvPr/>
      </p:nvGrpSpPr>
      <p:grpSpPr>
        <a:xfrm>
          <a:off x="0" y="0"/>
          <a:ext cx="0" cy="0"/>
          <a:chOff x="0" y="0"/>
          <a:chExt cx="0" cy="0"/>
        </a:xfrm>
      </p:grpSpPr>
      <p:sp>
        <p:nvSpPr>
          <p:cNvPr id="1854" name="Google Shape;1854;p9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6" name="Google Shape;1856;p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57" name="Google Shape;1857;p9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8" name="Google Shape;1858;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59" name="Google Shape;1859;p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60" name="Google Shape;1860;p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1" name="Google Shape;1861;p9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2" name="Google Shape;1862;p9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9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4" name="Google Shape;1864;p9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9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6" name="Google Shape;1866;p9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9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8" name="Google Shape;1868;p9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9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0" name="Google Shape;1870;p9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9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2" name="Google Shape;1872;p9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9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74" name="Google Shape;1874;p95"/>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1875" name="Google Shape;1875;p95"/>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1876" name="Google Shape;1876;p95"/>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1877" name="Google Shape;1877;p95"/>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1878" name="Google Shape;1878;p95"/>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1879" name="Google Shape;1879;p95"/>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1880" name="Google Shape;1880;p95"/>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1881"/>
        <p:cNvGrpSpPr/>
        <p:nvPr/>
      </p:nvGrpSpPr>
      <p:grpSpPr>
        <a:xfrm>
          <a:off x="0" y="0"/>
          <a:ext cx="0" cy="0"/>
          <a:chOff x="0" y="0"/>
          <a:chExt cx="0" cy="0"/>
        </a:xfrm>
      </p:grpSpPr>
      <p:sp>
        <p:nvSpPr>
          <p:cNvPr id="1882" name="Google Shape;1882;p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3" name="Google Shape;1883;p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84" name="Google Shape;1884;p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85" name="Google Shape;1885;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86" name="Google Shape;1886;p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87" name="Google Shape;1887;p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8" name="Google Shape;1888;p9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9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0" name="Google Shape;1890;p9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9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2" name="Google Shape;1892;p9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9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4" name="Google Shape;1894;p9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9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6" name="Google Shape;1896;p9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9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8" name="Google Shape;1898;p9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9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0" name="Google Shape;1900;p9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9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2" name="Google Shape;1902;p9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9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04" name="Google Shape;1904;p9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05" name="Google Shape;1905;p96"/>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1906" name="Google Shape;1906;p9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07" name="Google Shape;1907;p96"/>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1908" name="Google Shape;1908;p9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09" name="Google Shape;1909;p96"/>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1910" name="Google Shape;1910;p9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11" name="Google Shape;1911;p96"/>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1912"/>
        <p:cNvGrpSpPr/>
        <p:nvPr/>
      </p:nvGrpSpPr>
      <p:grpSpPr>
        <a:xfrm>
          <a:off x="0" y="0"/>
          <a:ext cx="0" cy="0"/>
          <a:chOff x="0" y="0"/>
          <a:chExt cx="0" cy="0"/>
        </a:xfrm>
      </p:grpSpPr>
      <p:sp>
        <p:nvSpPr>
          <p:cNvPr id="1913" name="Google Shape;1913;p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4" name="Google Shape;1914;p9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15" name="Google Shape;1915;p9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16" name="Google Shape;1916;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17" name="Google Shape;1917;p9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18" name="Google Shape;1918;p9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9" name="Google Shape;1919;p9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9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1" name="Google Shape;1921;p9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9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3" name="Google Shape;1923;p9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9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5" name="Google Shape;1925;p9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9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7" name="Google Shape;1927;p9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9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9" name="Google Shape;1929;p9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9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1" name="Google Shape;1931;p9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9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3" name="Google Shape;1933;p9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9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35" name="Google Shape;1935;p9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36" name="Google Shape;1936;p97"/>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1937" name="Google Shape;1937;p9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38" name="Google Shape;1938;p97"/>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1939" name="Google Shape;1939;p9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40" name="Google Shape;1940;p97"/>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1941" name="Google Shape;1941;p9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42" name="Google Shape;1942;p97"/>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1943"/>
        <p:cNvGrpSpPr/>
        <p:nvPr/>
      </p:nvGrpSpPr>
      <p:grpSpPr>
        <a:xfrm>
          <a:off x="0" y="0"/>
          <a:ext cx="0" cy="0"/>
          <a:chOff x="0" y="0"/>
          <a:chExt cx="0" cy="0"/>
        </a:xfrm>
      </p:grpSpPr>
      <p:sp>
        <p:nvSpPr>
          <p:cNvPr id="1944" name="Google Shape;1944;p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5" name="Google Shape;1945;p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46" name="Google Shape;1946;p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47" name="Google Shape;1947;p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48" name="Google Shape;1948;p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49" name="Google Shape;1949;p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0" name="Google Shape;1950;p9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9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2" name="Google Shape;1952;p9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9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4" name="Google Shape;1954;p9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9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6" name="Google Shape;1956;p9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9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8" name="Google Shape;1958;p9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9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0" name="Google Shape;1960;p9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9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2" name="Google Shape;1962;p9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9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4" name="Google Shape;1964;p9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9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66" name="Google Shape;1966;p98"/>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967" name="Google Shape;1967;p98"/>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968" name="Google Shape;1968;p98"/>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969" name="Google Shape;1969;p98"/>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970" name="Google Shape;1970;p98"/>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971" name="Google Shape;1971;p98"/>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972" name="Google Shape;1972;p98"/>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973" name="Google Shape;1973;p98"/>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974"/>
        <p:cNvGrpSpPr/>
        <p:nvPr/>
      </p:nvGrpSpPr>
      <p:grpSpPr>
        <a:xfrm>
          <a:off x="0" y="0"/>
          <a:ext cx="0" cy="0"/>
          <a:chOff x="0" y="0"/>
          <a:chExt cx="0" cy="0"/>
        </a:xfrm>
      </p:grpSpPr>
      <p:sp>
        <p:nvSpPr>
          <p:cNvPr id="1975" name="Google Shape;1975;p9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6" name="Google Shape;1976;p9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77" name="Google Shape;1977;p9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78" name="Google Shape;1978;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79" name="Google Shape;1979;p9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80" name="Google Shape;1980;p9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1" name="Google Shape;1981;p9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9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3" name="Google Shape;1983;p9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9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5" name="Google Shape;1985;p9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9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7" name="Google Shape;1987;p9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9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9" name="Google Shape;1989;p9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9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1" name="Google Shape;1991;p9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9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3" name="Google Shape;1993;p9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9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5" name="Google Shape;1995;p9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9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97" name="Google Shape;1997;p99"/>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998" name="Google Shape;1998;p99"/>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999" name="Google Shape;1999;p99"/>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2000" name="Google Shape;2000;p99"/>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2001" name="Google Shape;2001;p99"/>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2002" name="Google Shape;2002;p99"/>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2003" name="Google Shape;2003;p99"/>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2004" name="Google Shape;2004;p99"/>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2005"/>
        <p:cNvGrpSpPr/>
        <p:nvPr/>
      </p:nvGrpSpPr>
      <p:grpSpPr>
        <a:xfrm>
          <a:off x="0" y="0"/>
          <a:ext cx="0" cy="0"/>
          <a:chOff x="0" y="0"/>
          <a:chExt cx="0" cy="0"/>
        </a:xfrm>
      </p:grpSpPr>
      <p:pic>
        <p:nvPicPr>
          <p:cNvPr id="2006" name="Google Shape;2006;p10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007" name="Google Shape;2007;p100"/>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08" name="Google Shape;2008;p1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09" name="Google Shape;2009;p10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010" name="Google Shape;2010;p10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11" name="Google Shape;2011;p100"/>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12" name="Google Shape;2012;p100"/>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2013"/>
        <p:cNvGrpSpPr/>
        <p:nvPr/>
      </p:nvGrpSpPr>
      <p:grpSpPr>
        <a:xfrm>
          <a:off x="0" y="0"/>
          <a:ext cx="0" cy="0"/>
          <a:chOff x="0" y="0"/>
          <a:chExt cx="0" cy="0"/>
        </a:xfrm>
      </p:grpSpPr>
      <p:pic>
        <p:nvPicPr>
          <p:cNvPr id="2014" name="Google Shape;2014;p10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15" name="Google Shape;2015;p10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16" name="Google Shape;2016;p10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7" name="Google Shape;2017;p101"/>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18" name="Google Shape;2018;p10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9" Type="http://schemas.openxmlformats.org/officeDocument/2006/relationships/slideLayout" Target="../slideLayouts/slideLayout90.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42" Type="http://schemas.openxmlformats.org/officeDocument/2006/relationships/slideLayout" Target="../slideLayouts/slideLayout93.xml"/><Relationship Id="rId47" Type="http://schemas.openxmlformats.org/officeDocument/2006/relationships/slideLayout" Target="../slideLayouts/slideLayout98.xml"/><Relationship Id="rId50" Type="http://schemas.openxmlformats.org/officeDocument/2006/relationships/slideLayout" Target="../slideLayouts/slideLayout101.xml"/><Relationship Id="rId7" Type="http://schemas.openxmlformats.org/officeDocument/2006/relationships/slideLayout" Target="../slideLayouts/slideLayout5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9" Type="http://schemas.openxmlformats.org/officeDocument/2006/relationships/slideLayout" Target="../slideLayouts/slideLayout80.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slideLayout" Target="../slideLayouts/slideLayout91.xml"/><Relationship Id="rId45" Type="http://schemas.openxmlformats.org/officeDocument/2006/relationships/slideLayout" Target="../slideLayouts/slideLayout96.xml"/><Relationship Id="rId53" Type="http://schemas.openxmlformats.org/officeDocument/2006/relationships/theme" Target="../theme/theme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4" Type="http://schemas.openxmlformats.org/officeDocument/2006/relationships/slideLayout" Target="../slideLayouts/slideLayout95.xml"/><Relationship Id="rId52" Type="http://schemas.openxmlformats.org/officeDocument/2006/relationships/slideLayout" Target="../slideLayouts/slideLayout103.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43" Type="http://schemas.openxmlformats.org/officeDocument/2006/relationships/slideLayout" Target="../slideLayouts/slideLayout94.xml"/><Relationship Id="rId48" Type="http://schemas.openxmlformats.org/officeDocument/2006/relationships/slideLayout" Target="../slideLayouts/slideLayout99.xml"/><Relationship Id="rId8" Type="http://schemas.openxmlformats.org/officeDocument/2006/relationships/slideLayout" Target="../slideLayouts/slideLayout59.xml"/><Relationship Id="rId51" Type="http://schemas.openxmlformats.org/officeDocument/2006/relationships/slideLayout" Target="../slideLayouts/slideLayout102.xml"/><Relationship Id="rId3" Type="http://schemas.openxmlformats.org/officeDocument/2006/relationships/slideLayout" Target="../slideLayouts/slideLayout54.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46" Type="http://schemas.openxmlformats.org/officeDocument/2006/relationships/slideLayout" Target="../slideLayouts/slideLayout97.xml"/><Relationship Id="rId20" Type="http://schemas.openxmlformats.org/officeDocument/2006/relationships/slideLayout" Target="../slideLayouts/slideLayout71.xml"/><Relationship Id="rId41" Type="http://schemas.openxmlformats.org/officeDocument/2006/relationships/slideLayout" Target="../slideLayouts/slideLayout92.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49"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019"/>
        <p:cNvGrpSpPr/>
        <p:nvPr/>
      </p:nvGrpSpPr>
      <p:grpSpPr>
        <a:xfrm>
          <a:off x="0" y="0"/>
          <a:ext cx="0" cy="0"/>
          <a:chOff x="0" y="0"/>
          <a:chExt cx="0" cy="0"/>
        </a:xfrm>
      </p:grpSpPr>
      <p:sp>
        <p:nvSpPr>
          <p:cNvPr id="1020" name="Google Shape;1020;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5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3" Type="http://schemas.openxmlformats.org/officeDocument/2006/relationships/hyperlink" Target="https://docs.microsoft.com/en-us/azure/lab-services/classroom-labs/tutorial-connect-virtual-machine-classroom-lab" TargetMode="External"/><Relationship Id="rId2" Type="http://schemas.openxmlformats.org/officeDocument/2006/relationships/notesSlide" Target="../notesSlides/notesSlide15.xml"/><Relationship Id="rId1" Type="http://schemas.openxmlformats.org/officeDocument/2006/relationships/slideLayout" Target="../slideLayouts/slideLayout58.xml"/><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58.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58.xml"/><Relationship Id="rId5" Type="http://schemas.openxmlformats.org/officeDocument/2006/relationships/image" Target="../media/image46.jp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58.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58.xml"/></Relationships>
</file>

<file path=ppt/slides/_rels/slide2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1.xml"/><Relationship Id="rId1" Type="http://schemas.openxmlformats.org/officeDocument/2006/relationships/slideLayout" Target="../slideLayouts/slideLayout58.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57.xml"/></Relationships>
</file>

<file path=ppt/slides/_rels/slide23.xml.rels><?xml version="1.0" encoding="UTF-8" standalone="yes"?>
<Relationships xmlns="http://schemas.openxmlformats.org/package/2006/relationships"><Relationship Id="rId3" Type="http://schemas.openxmlformats.org/officeDocument/2006/relationships/hyperlink" Target="https://zoom.us/home?zcid=2478" TargetMode="External"/><Relationship Id="rId2" Type="http://schemas.openxmlformats.org/officeDocument/2006/relationships/notesSlide" Target="../notesSlides/notesSlide23.xml"/><Relationship Id="rId1" Type="http://schemas.openxmlformats.org/officeDocument/2006/relationships/slideLayout" Target="../slideLayouts/slideLayout58.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58.xml"/><Relationship Id="rId6" Type="http://schemas.openxmlformats.org/officeDocument/2006/relationships/image" Target="../media/image52.jpg"/><Relationship Id="rId5" Type="http://schemas.openxmlformats.org/officeDocument/2006/relationships/image" Target="../media/image51.jpg"/><Relationship Id="rId4" Type="http://schemas.openxmlformats.org/officeDocument/2006/relationships/image" Target="../media/image50.jp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57.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58.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60.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58.xml"/><Relationship Id="rId5" Type="http://schemas.openxmlformats.org/officeDocument/2006/relationships/image" Target="../media/image57.png"/><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60.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5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1.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60.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5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58.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60.xml"/></Relationships>
</file>

<file path=ppt/slides/_rels/slide4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5.png"/><Relationship Id="rId7"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58.xml"/><Relationship Id="rId6" Type="http://schemas.openxmlformats.org/officeDocument/2006/relationships/image" Target="../media/image62.png"/><Relationship Id="rId5" Type="http://schemas.openxmlformats.org/officeDocument/2006/relationships/image" Target="../media/image56.png"/><Relationship Id="rId4" Type="http://schemas.openxmlformats.org/officeDocument/2006/relationships/image" Target="../media/image61.png"/><Relationship Id="rId9" Type="http://schemas.openxmlformats.org/officeDocument/2006/relationships/image" Target="../media/image65.png"/></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58.xml"/><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5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6.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6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8.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6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8.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0.xml"/><Relationship Id="rId1" Type="http://schemas.openxmlformats.org/officeDocument/2006/relationships/slideLayout" Target="../slideLayouts/slideLayout58.xml"/><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hyperlink" Target="https://docs.microsoft.com/en-us/azure/cost-management-billing/cost-management-billing-overview#understand-azure-cost-management" TargetMode="External"/><Relationship Id="rId2" Type="http://schemas.openxmlformats.org/officeDocument/2006/relationships/notesSlide" Target="../notesSlides/notesSlide51.xml"/><Relationship Id="rId1" Type="http://schemas.openxmlformats.org/officeDocument/2006/relationships/slideLayout" Target="../slideLayouts/slideLayout58.xml"/><Relationship Id="rId4" Type="http://schemas.openxmlformats.org/officeDocument/2006/relationships/image" Target="../media/image7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6.xml"/></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6.xml"/><Relationship Id="rId1" Type="http://schemas.openxmlformats.org/officeDocument/2006/relationships/slideLayout" Target="../slideLayouts/slideLayout5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2.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8.xml"/><Relationship Id="rId1" Type="http://schemas.openxmlformats.org/officeDocument/2006/relationships/slideLayout" Target="../slideLayouts/slideLayout58.xml"/><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E4D2"/>
        </a:solidFill>
        <a:effectLst/>
      </p:bgPr>
    </p:bg>
    <p:spTree>
      <p:nvGrpSpPr>
        <p:cNvPr id="1" name="Shape 2038"/>
        <p:cNvGrpSpPr/>
        <p:nvPr/>
      </p:nvGrpSpPr>
      <p:grpSpPr>
        <a:xfrm>
          <a:off x="0" y="0"/>
          <a:ext cx="0" cy="0"/>
          <a:chOff x="0" y="0"/>
          <a:chExt cx="0" cy="0"/>
        </a:xfrm>
      </p:grpSpPr>
      <p:sp>
        <p:nvSpPr>
          <p:cNvPr id="2039" name="Google Shape;2039;p106"/>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Cloud Security Day 1</a:t>
            </a:r>
            <a:endParaRPr/>
          </a:p>
        </p:txBody>
      </p:sp>
      <p:sp>
        <p:nvSpPr>
          <p:cNvPr id="2040" name="Google Shape;2040;p106"/>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t>Introduction to Cloud Computing</a:t>
            </a:r>
            <a:endParaRPr>
              <a:latin typeface="Roboto Light"/>
              <a:ea typeface="Roboto Light"/>
              <a:cs typeface="Roboto Light"/>
              <a:sym typeface="Robot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69"/>
        <p:cNvGrpSpPr/>
        <p:nvPr/>
      </p:nvGrpSpPr>
      <p:grpSpPr>
        <a:xfrm>
          <a:off x="0" y="0"/>
          <a:ext cx="0" cy="0"/>
          <a:chOff x="0" y="0"/>
          <a:chExt cx="0" cy="0"/>
        </a:xfrm>
      </p:grpSpPr>
      <p:sp>
        <p:nvSpPr>
          <p:cNvPr id="2170" name="Google Shape;2170;p11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171" name="Google Shape;2171;p115"/>
          <p:cNvPicPr preferRelativeResize="0"/>
          <p:nvPr/>
        </p:nvPicPr>
        <p:blipFill rotWithShape="1">
          <a:blip r:embed="rId3">
            <a:alphaModFix/>
          </a:blip>
          <a:srcRect l="-2437" t="-2739" r="-2648" b="-4258"/>
          <a:stretch/>
        </p:blipFill>
        <p:spPr>
          <a:xfrm>
            <a:off x="802650" y="731850"/>
            <a:ext cx="7553600" cy="4184800"/>
          </a:xfrm>
          <a:prstGeom prst="rect">
            <a:avLst/>
          </a:prstGeom>
          <a:noFill/>
          <a:ln>
            <a:noFill/>
          </a:ln>
        </p:spPr>
      </p:pic>
      <p:sp>
        <p:nvSpPr>
          <p:cNvPr id="2172" name="Google Shape;2172;p115"/>
          <p:cNvSpPr txBox="1"/>
          <p:nvPr/>
        </p:nvSpPr>
        <p:spPr>
          <a:xfrm>
            <a:off x="1611699" y="3673325"/>
            <a:ext cx="1707300" cy="665700"/>
          </a:xfrm>
          <a:prstGeom prst="rect">
            <a:avLst/>
          </a:prstGeom>
          <a:noFill/>
          <a:ln>
            <a:noFill/>
          </a:ln>
        </p:spPr>
        <p:txBody>
          <a:bodyPr spcFirstLastPara="1" wrap="square" lIns="0" tIns="0" rIns="0" bIns="0" anchor="ctr" anchorCtr="0">
            <a:noAutofit/>
          </a:bodyPr>
          <a:lstStyle/>
          <a:p>
            <a:pPr marL="0" lvl="0" indent="0" algn="ctr" rtl="0">
              <a:lnSpc>
                <a:spcPct val="80000"/>
              </a:lnSpc>
              <a:spcBef>
                <a:spcPts val="0"/>
              </a:spcBef>
              <a:spcAft>
                <a:spcPts val="0"/>
              </a:spcAft>
              <a:buNone/>
            </a:pPr>
            <a:r>
              <a:rPr lang="en" sz="1600" b="1">
                <a:solidFill>
                  <a:srgbClr val="8F3FA4"/>
                </a:solidFill>
                <a:latin typeface="Roboto"/>
                <a:ea typeface="Roboto"/>
                <a:cs typeface="Roboto"/>
                <a:sym typeface="Roboto"/>
              </a:rPr>
              <a:t>Infrastructure</a:t>
            </a:r>
            <a:br>
              <a:rPr lang="en" sz="1600" b="1">
                <a:solidFill>
                  <a:srgbClr val="8F3FA4"/>
                </a:solidFill>
                <a:latin typeface="Roboto"/>
                <a:ea typeface="Roboto"/>
                <a:cs typeface="Roboto"/>
                <a:sym typeface="Roboto"/>
              </a:rPr>
            </a:br>
            <a:r>
              <a:rPr lang="en" sz="1600" b="1">
                <a:solidFill>
                  <a:srgbClr val="8F3FA4"/>
                </a:solidFill>
                <a:latin typeface="Roboto"/>
                <a:ea typeface="Roboto"/>
                <a:cs typeface="Roboto"/>
                <a:sym typeface="Roboto"/>
              </a:rPr>
              <a:t>as a</a:t>
            </a:r>
            <a:br>
              <a:rPr lang="en" sz="1600" b="1">
                <a:solidFill>
                  <a:srgbClr val="8F3FA4"/>
                </a:solidFill>
                <a:latin typeface="Roboto"/>
                <a:ea typeface="Roboto"/>
                <a:cs typeface="Roboto"/>
                <a:sym typeface="Roboto"/>
              </a:rPr>
            </a:br>
            <a:r>
              <a:rPr lang="en" sz="1600" b="1">
                <a:solidFill>
                  <a:srgbClr val="8F3FA4"/>
                </a:solidFill>
                <a:latin typeface="Roboto"/>
                <a:ea typeface="Roboto"/>
                <a:cs typeface="Roboto"/>
                <a:sym typeface="Roboto"/>
              </a:rPr>
              <a:t>Service</a:t>
            </a:r>
            <a:endParaRPr sz="1600">
              <a:latin typeface="Roboto"/>
              <a:ea typeface="Roboto"/>
              <a:cs typeface="Roboto"/>
              <a:sym typeface="Roboto"/>
            </a:endParaRPr>
          </a:p>
        </p:txBody>
      </p:sp>
      <p:sp>
        <p:nvSpPr>
          <p:cNvPr id="2173" name="Google Shape;2173;p115"/>
          <p:cNvSpPr txBox="1"/>
          <p:nvPr/>
        </p:nvSpPr>
        <p:spPr>
          <a:xfrm>
            <a:off x="2506873" y="2143050"/>
            <a:ext cx="1774200" cy="857400"/>
          </a:xfrm>
          <a:prstGeom prst="rect">
            <a:avLst/>
          </a:prstGeom>
          <a:noFill/>
          <a:ln>
            <a:noFill/>
          </a:ln>
        </p:spPr>
        <p:txBody>
          <a:bodyPr spcFirstLastPara="1" wrap="square" lIns="0" tIns="0" rIns="0" bIns="0" anchor="ctr" anchorCtr="0">
            <a:noAutofit/>
          </a:bodyPr>
          <a:lstStyle/>
          <a:p>
            <a:pPr marL="0" lvl="0" indent="0" algn="ctr" rtl="0">
              <a:lnSpc>
                <a:spcPct val="80000"/>
              </a:lnSpc>
              <a:spcBef>
                <a:spcPts val="0"/>
              </a:spcBef>
              <a:spcAft>
                <a:spcPts val="0"/>
              </a:spcAft>
              <a:buNone/>
            </a:pPr>
            <a:r>
              <a:rPr lang="en" sz="1600" b="1">
                <a:solidFill>
                  <a:srgbClr val="073763"/>
                </a:solidFill>
                <a:latin typeface="Roboto"/>
                <a:ea typeface="Roboto"/>
                <a:cs typeface="Roboto"/>
                <a:sym typeface="Roboto"/>
              </a:rPr>
              <a:t>Platform</a:t>
            </a:r>
            <a:br>
              <a:rPr lang="en" sz="1600" b="1">
                <a:solidFill>
                  <a:srgbClr val="073763"/>
                </a:solidFill>
                <a:latin typeface="Roboto"/>
                <a:ea typeface="Roboto"/>
                <a:cs typeface="Roboto"/>
                <a:sym typeface="Roboto"/>
              </a:rPr>
            </a:br>
            <a:r>
              <a:rPr lang="en" sz="1600" b="1">
                <a:solidFill>
                  <a:srgbClr val="073763"/>
                </a:solidFill>
                <a:latin typeface="Roboto"/>
                <a:ea typeface="Roboto"/>
                <a:cs typeface="Roboto"/>
                <a:sym typeface="Roboto"/>
              </a:rPr>
              <a:t>as a</a:t>
            </a:r>
            <a:endParaRPr sz="1600" b="1">
              <a:solidFill>
                <a:srgbClr val="073763"/>
              </a:solidFill>
              <a:latin typeface="Roboto"/>
              <a:ea typeface="Roboto"/>
              <a:cs typeface="Roboto"/>
              <a:sym typeface="Roboto"/>
            </a:endParaRPr>
          </a:p>
          <a:p>
            <a:pPr marL="0" lvl="0" indent="0" algn="ctr" rtl="0">
              <a:lnSpc>
                <a:spcPct val="80000"/>
              </a:lnSpc>
              <a:spcBef>
                <a:spcPts val="0"/>
              </a:spcBef>
              <a:spcAft>
                <a:spcPts val="0"/>
              </a:spcAft>
              <a:buNone/>
            </a:pPr>
            <a:r>
              <a:rPr lang="en" sz="1600" b="1">
                <a:solidFill>
                  <a:srgbClr val="073763"/>
                </a:solidFill>
                <a:latin typeface="Roboto"/>
                <a:ea typeface="Roboto"/>
                <a:cs typeface="Roboto"/>
                <a:sym typeface="Roboto"/>
              </a:rPr>
              <a:t>Service</a:t>
            </a:r>
            <a:endParaRPr sz="1600">
              <a:latin typeface="Roboto"/>
              <a:ea typeface="Roboto"/>
              <a:cs typeface="Roboto"/>
              <a:sym typeface="Roboto"/>
            </a:endParaRPr>
          </a:p>
        </p:txBody>
      </p:sp>
      <p:sp>
        <p:nvSpPr>
          <p:cNvPr id="2174" name="Google Shape;2174;p115"/>
          <p:cNvSpPr txBox="1"/>
          <p:nvPr/>
        </p:nvSpPr>
        <p:spPr>
          <a:xfrm>
            <a:off x="4638674" y="2004750"/>
            <a:ext cx="1575900" cy="970200"/>
          </a:xfrm>
          <a:prstGeom prst="rect">
            <a:avLst/>
          </a:prstGeom>
          <a:noFill/>
          <a:ln>
            <a:noFill/>
          </a:ln>
        </p:spPr>
        <p:txBody>
          <a:bodyPr spcFirstLastPara="1" wrap="square" lIns="0" tIns="0" rIns="0" bIns="0" anchor="ctr" anchorCtr="0">
            <a:noAutofit/>
          </a:bodyPr>
          <a:lstStyle/>
          <a:p>
            <a:pPr marL="0" lvl="0" indent="0" algn="ctr" rtl="0">
              <a:lnSpc>
                <a:spcPct val="80000"/>
              </a:lnSpc>
              <a:spcBef>
                <a:spcPts val="0"/>
              </a:spcBef>
              <a:spcAft>
                <a:spcPts val="0"/>
              </a:spcAft>
              <a:buNone/>
            </a:pPr>
            <a:r>
              <a:rPr lang="en" sz="1600" b="1">
                <a:solidFill>
                  <a:srgbClr val="30BBB9"/>
                </a:solidFill>
                <a:latin typeface="Roboto"/>
                <a:ea typeface="Roboto"/>
                <a:cs typeface="Roboto"/>
                <a:sym typeface="Roboto"/>
              </a:rPr>
              <a:t>Software</a:t>
            </a:r>
            <a:br>
              <a:rPr lang="en" sz="1600" b="1">
                <a:solidFill>
                  <a:srgbClr val="30BBB9"/>
                </a:solidFill>
                <a:latin typeface="Roboto"/>
                <a:ea typeface="Roboto"/>
                <a:cs typeface="Roboto"/>
                <a:sym typeface="Roboto"/>
              </a:rPr>
            </a:br>
            <a:r>
              <a:rPr lang="en" sz="1600" b="1">
                <a:solidFill>
                  <a:srgbClr val="30BBB9"/>
                </a:solidFill>
                <a:latin typeface="Roboto"/>
                <a:ea typeface="Roboto"/>
                <a:cs typeface="Roboto"/>
                <a:sym typeface="Roboto"/>
              </a:rPr>
              <a:t>as a</a:t>
            </a:r>
            <a:endParaRPr sz="1600" b="1">
              <a:solidFill>
                <a:srgbClr val="30BBB9"/>
              </a:solidFill>
              <a:latin typeface="Roboto"/>
              <a:ea typeface="Roboto"/>
              <a:cs typeface="Roboto"/>
              <a:sym typeface="Roboto"/>
            </a:endParaRPr>
          </a:p>
          <a:p>
            <a:pPr marL="0" lvl="0" indent="0" algn="ctr" rtl="0">
              <a:lnSpc>
                <a:spcPct val="80000"/>
              </a:lnSpc>
              <a:spcBef>
                <a:spcPts val="0"/>
              </a:spcBef>
              <a:spcAft>
                <a:spcPts val="0"/>
              </a:spcAft>
              <a:buNone/>
            </a:pPr>
            <a:r>
              <a:rPr lang="en" sz="1600" b="1">
                <a:solidFill>
                  <a:srgbClr val="30BBB9"/>
                </a:solidFill>
                <a:latin typeface="Roboto"/>
                <a:ea typeface="Roboto"/>
                <a:cs typeface="Roboto"/>
                <a:sym typeface="Roboto"/>
              </a:rPr>
              <a:t>Service</a:t>
            </a:r>
            <a:endParaRPr sz="1600">
              <a:latin typeface="Roboto"/>
              <a:ea typeface="Roboto"/>
              <a:cs typeface="Roboto"/>
              <a:sym typeface="Roboto"/>
            </a:endParaRPr>
          </a:p>
        </p:txBody>
      </p:sp>
      <p:sp>
        <p:nvSpPr>
          <p:cNvPr id="2175" name="Google Shape;2175;p115"/>
          <p:cNvSpPr txBox="1"/>
          <p:nvPr/>
        </p:nvSpPr>
        <p:spPr>
          <a:xfrm>
            <a:off x="5505450" y="3725550"/>
            <a:ext cx="1969800" cy="848700"/>
          </a:xfrm>
          <a:prstGeom prst="rect">
            <a:avLst/>
          </a:prstGeom>
          <a:noFill/>
          <a:ln>
            <a:noFill/>
          </a:ln>
        </p:spPr>
        <p:txBody>
          <a:bodyPr spcFirstLastPara="1" wrap="square" lIns="0" tIns="0" rIns="0" bIns="0" anchor="ctr" anchorCtr="0">
            <a:noAutofit/>
          </a:bodyPr>
          <a:lstStyle/>
          <a:p>
            <a:pPr marL="0" lvl="0" indent="0" algn="ctr" rtl="0">
              <a:lnSpc>
                <a:spcPct val="80000"/>
              </a:lnSpc>
              <a:spcBef>
                <a:spcPts val="0"/>
              </a:spcBef>
              <a:spcAft>
                <a:spcPts val="1000"/>
              </a:spcAft>
              <a:buNone/>
            </a:pPr>
            <a:r>
              <a:rPr lang="en" sz="1600" b="1">
                <a:solidFill>
                  <a:srgbClr val="DE6122"/>
                </a:solidFill>
                <a:latin typeface="Roboto"/>
                <a:ea typeface="Roboto"/>
                <a:cs typeface="Roboto"/>
                <a:sym typeface="Roboto"/>
              </a:rPr>
              <a:t>Data as a Service/ Database as</a:t>
            </a:r>
            <a:br>
              <a:rPr lang="en" sz="1600" b="1">
                <a:solidFill>
                  <a:srgbClr val="DE6122"/>
                </a:solidFill>
                <a:latin typeface="Roboto"/>
                <a:ea typeface="Roboto"/>
                <a:cs typeface="Roboto"/>
                <a:sym typeface="Roboto"/>
              </a:rPr>
            </a:br>
            <a:r>
              <a:rPr lang="en" sz="1600" b="1">
                <a:solidFill>
                  <a:srgbClr val="DE6122"/>
                </a:solidFill>
                <a:latin typeface="Roboto"/>
                <a:ea typeface="Roboto"/>
                <a:cs typeface="Roboto"/>
                <a:sym typeface="Roboto"/>
              </a:rPr>
              <a:t>a Service</a:t>
            </a:r>
            <a:endParaRPr sz="1600">
              <a:solidFill>
                <a:srgbClr val="DE6122"/>
              </a:solidFill>
              <a:latin typeface="Roboto"/>
              <a:ea typeface="Roboto"/>
              <a:cs typeface="Roboto"/>
              <a:sym typeface="Roboto"/>
            </a:endParaRPr>
          </a:p>
        </p:txBody>
      </p:sp>
      <p:sp>
        <p:nvSpPr>
          <p:cNvPr id="2176" name="Google Shape;2176;p115"/>
          <p:cNvSpPr txBox="1"/>
          <p:nvPr/>
        </p:nvSpPr>
        <p:spPr>
          <a:xfrm>
            <a:off x="922800" y="2952875"/>
            <a:ext cx="1165500" cy="3975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FFFFFF"/>
                </a:solidFill>
                <a:latin typeface="Roboto"/>
                <a:ea typeface="Roboto"/>
                <a:cs typeface="Roboto"/>
                <a:sym typeface="Roboto"/>
              </a:rPr>
              <a:t>IaaS</a:t>
            </a:r>
            <a:endParaRPr b="1">
              <a:solidFill>
                <a:srgbClr val="FFFFFF"/>
              </a:solidFill>
              <a:latin typeface="Roboto"/>
              <a:ea typeface="Roboto"/>
              <a:cs typeface="Roboto"/>
              <a:sym typeface="Roboto"/>
            </a:endParaRPr>
          </a:p>
        </p:txBody>
      </p:sp>
      <p:sp>
        <p:nvSpPr>
          <p:cNvPr id="2177" name="Google Shape;2177;p115"/>
          <p:cNvSpPr txBox="1"/>
          <p:nvPr/>
        </p:nvSpPr>
        <p:spPr>
          <a:xfrm>
            <a:off x="2384400" y="1666450"/>
            <a:ext cx="1165500" cy="3384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FFFFFF"/>
                </a:solidFill>
                <a:latin typeface="Roboto"/>
                <a:ea typeface="Roboto"/>
                <a:cs typeface="Roboto"/>
                <a:sym typeface="Roboto"/>
              </a:rPr>
              <a:t>PaaS</a:t>
            </a:r>
            <a:endParaRPr b="1">
              <a:solidFill>
                <a:srgbClr val="FFFFFF"/>
              </a:solidFill>
              <a:latin typeface="Roboto"/>
              <a:ea typeface="Roboto"/>
              <a:cs typeface="Roboto"/>
              <a:sym typeface="Roboto"/>
            </a:endParaRPr>
          </a:p>
        </p:txBody>
      </p:sp>
      <p:sp>
        <p:nvSpPr>
          <p:cNvPr id="2178" name="Google Shape;2178;p115"/>
          <p:cNvSpPr txBox="1"/>
          <p:nvPr/>
        </p:nvSpPr>
        <p:spPr>
          <a:xfrm>
            <a:off x="5094300" y="1182750"/>
            <a:ext cx="1165500" cy="3384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FFFFFF"/>
                </a:solidFill>
                <a:latin typeface="Roboto"/>
                <a:ea typeface="Roboto"/>
                <a:cs typeface="Roboto"/>
                <a:sym typeface="Roboto"/>
              </a:rPr>
              <a:t>SaaS</a:t>
            </a:r>
            <a:endParaRPr b="1">
              <a:solidFill>
                <a:srgbClr val="FFFFFF"/>
              </a:solidFill>
              <a:latin typeface="Roboto"/>
              <a:ea typeface="Roboto"/>
              <a:cs typeface="Roboto"/>
              <a:sym typeface="Roboto"/>
            </a:endParaRPr>
          </a:p>
        </p:txBody>
      </p:sp>
      <p:sp>
        <p:nvSpPr>
          <p:cNvPr id="2179" name="Google Shape;2179;p115"/>
          <p:cNvSpPr txBox="1"/>
          <p:nvPr/>
        </p:nvSpPr>
        <p:spPr>
          <a:xfrm>
            <a:off x="7000325" y="2881900"/>
            <a:ext cx="1165500" cy="4686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b="1">
                <a:solidFill>
                  <a:srgbClr val="FFFFFF"/>
                </a:solidFill>
                <a:latin typeface="Roboto"/>
                <a:ea typeface="Roboto"/>
                <a:cs typeface="Roboto"/>
                <a:sym typeface="Roboto"/>
              </a:rPr>
              <a:t>DaaS/</a:t>
            </a:r>
            <a:br>
              <a:rPr lang="en" b="1">
                <a:solidFill>
                  <a:srgbClr val="FFFFFF"/>
                </a:solidFill>
                <a:latin typeface="Roboto"/>
                <a:ea typeface="Roboto"/>
                <a:cs typeface="Roboto"/>
                <a:sym typeface="Roboto"/>
              </a:rPr>
            </a:br>
            <a:r>
              <a:rPr lang="en" b="1">
                <a:solidFill>
                  <a:srgbClr val="FFFFFF"/>
                </a:solidFill>
                <a:latin typeface="Roboto"/>
                <a:ea typeface="Roboto"/>
                <a:cs typeface="Roboto"/>
                <a:sym typeface="Roboto"/>
              </a:rPr>
              <a:t>DBaaS</a:t>
            </a:r>
            <a:endParaRPr b="1">
              <a:solidFill>
                <a:srgbClr val="FFFFFF"/>
              </a:solidFill>
              <a:latin typeface="Roboto"/>
              <a:ea typeface="Roboto"/>
              <a:cs typeface="Roboto"/>
              <a:sym typeface="Roboto"/>
            </a:endParaRPr>
          </a:p>
        </p:txBody>
      </p:sp>
      <p:sp>
        <p:nvSpPr>
          <p:cNvPr id="2180" name="Google Shape;2180;p11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Models of Cloud Services</a:t>
            </a:r>
            <a:endParaRPr/>
          </a:p>
        </p:txBody>
      </p:sp>
      <p:sp>
        <p:nvSpPr>
          <p:cNvPr id="2181" name="Google Shape;2181;p11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10</a:t>
            </a:fld>
            <a:endParaRPr sz="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70"/>
                                        </p:tgtEl>
                                        <p:attrNameLst>
                                          <p:attrName>style.visibility</p:attrName>
                                        </p:attrNameLst>
                                      </p:cBhvr>
                                      <p:to>
                                        <p:strVal val="visible"/>
                                      </p:to>
                                    </p:set>
                                    <p:animEffect transition="in" filter="fade">
                                      <p:cBhvr>
                                        <p:cTn id="7" dur="1000"/>
                                        <p:tgtEl>
                                          <p:spTgt spid="2170"/>
                                        </p:tgtEl>
                                      </p:cBhvr>
                                    </p:animEffect>
                                  </p:childTnLst>
                                </p:cTn>
                              </p:par>
                              <p:par>
                                <p:cTn id="8" presetID="10" presetClass="entr" presetSubtype="0" fill="hold" nodeType="withEffect">
                                  <p:stCondLst>
                                    <p:cond delay="0"/>
                                  </p:stCondLst>
                                  <p:childTnLst>
                                    <p:set>
                                      <p:cBhvr>
                                        <p:cTn id="9" dur="1" fill="hold">
                                          <p:stCondLst>
                                            <p:cond delay="0"/>
                                          </p:stCondLst>
                                        </p:cTn>
                                        <p:tgtEl>
                                          <p:spTgt spid="2171"/>
                                        </p:tgtEl>
                                        <p:attrNameLst>
                                          <p:attrName>style.visibility</p:attrName>
                                        </p:attrNameLst>
                                      </p:cBhvr>
                                      <p:to>
                                        <p:strVal val="visible"/>
                                      </p:to>
                                    </p:set>
                                    <p:animEffect transition="in" filter="fade">
                                      <p:cBhvr>
                                        <p:cTn id="10" dur="1000"/>
                                        <p:tgtEl>
                                          <p:spTgt spid="2171"/>
                                        </p:tgtEl>
                                      </p:cBhvr>
                                    </p:animEffect>
                                  </p:childTnLst>
                                </p:cTn>
                              </p:par>
                              <p:par>
                                <p:cTn id="11" presetID="10" presetClass="entr" presetSubtype="0" fill="hold" nodeType="withEffect">
                                  <p:stCondLst>
                                    <p:cond delay="0"/>
                                  </p:stCondLst>
                                  <p:childTnLst>
                                    <p:set>
                                      <p:cBhvr>
                                        <p:cTn id="12" dur="1" fill="hold">
                                          <p:stCondLst>
                                            <p:cond delay="0"/>
                                          </p:stCondLst>
                                        </p:cTn>
                                        <p:tgtEl>
                                          <p:spTgt spid="2172"/>
                                        </p:tgtEl>
                                        <p:attrNameLst>
                                          <p:attrName>style.visibility</p:attrName>
                                        </p:attrNameLst>
                                      </p:cBhvr>
                                      <p:to>
                                        <p:strVal val="visible"/>
                                      </p:to>
                                    </p:set>
                                    <p:animEffect transition="in" filter="fade">
                                      <p:cBhvr>
                                        <p:cTn id="13" dur="1000"/>
                                        <p:tgtEl>
                                          <p:spTgt spid="2172"/>
                                        </p:tgtEl>
                                      </p:cBhvr>
                                    </p:animEffect>
                                  </p:childTnLst>
                                </p:cTn>
                              </p:par>
                              <p:par>
                                <p:cTn id="14" presetID="10" presetClass="entr" presetSubtype="0" fill="hold" nodeType="withEffect">
                                  <p:stCondLst>
                                    <p:cond delay="0"/>
                                  </p:stCondLst>
                                  <p:childTnLst>
                                    <p:set>
                                      <p:cBhvr>
                                        <p:cTn id="15" dur="1" fill="hold">
                                          <p:stCondLst>
                                            <p:cond delay="0"/>
                                          </p:stCondLst>
                                        </p:cTn>
                                        <p:tgtEl>
                                          <p:spTgt spid="2173"/>
                                        </p:tgtEl>
                                        <p:attrNameLst>
                                          <p:attrName>style.visibility</p:attrName>
                                        </p:attrNameLst>
                                      </p:cBhvr>
                                      <p:to>
                                        <p:strVal val="visible"/>
                                      </p:to>
                                    </p:set>
                                    <p:animEffect transition="in" filter="fade">
                                      <p:cBhvr>
                                        <p:cTn id="16" dur="1000"/>
                                        <p:tgtEl>
                                          <p:spTgt spid="2173"/>
                                        </p:tgtEl>
                                      </p:cBhvr>
                                    </p:animEffect>
                                  </p:childTnLst>
                                </p:cTn>
                              </p:par>
                              <p:par>
                                <p:cTn id="17" presetID="10" presetClass="entr" presetSubtype="0" fill="hold" nodeType="withEffect">
                                  <p:stCondLst>
                                    <p:cond delay="0"/>
                                  </p:stCondLst>
                                  <p:childTnLst>
                                    <p:set>
                                      <p:cBhvr>
                                        <p:cTn id="18" dur="1" fill="hold">
                                          <p:stCondLst>
                                            <p:cond delay="0"/>
                                          </p:stCondLst>
                                        </p:cTn>
                                        <p:tgtEl>
                                          <p:spTgt spid="2174"/>
                                        </p:tgtEl>
                                        <p:attrNameLst>
                                          <p:attrName>style.visibility</p:attrName>
                                        </p:attrNameLst>
                                      </p:cBhvr>
                                      <p:to>
                                        <p:strVal val="visible"/>
                                      </p:to>
                                    </p:set>
                                    <p:animEffect transition="in" filter="fade">
                                      <p:cBhvr>
                                        <p:cTn id="19" dur="1000"/>
                                        <p:tgtEl>
                                          <p:spTgt spid="2174"/>
                                        </p:tgtEl>
                                      </p:cBhvr>
                                    </p:animEffect>
                                  </p:childTnLst>
                                </p:cTn>
                              </p:par>
                              <p:par>
                                <p:cTn id="20" presetID="10" presetClass="entr" presetSubtype="0" fill="hold" nodeType="withEffect">
                                  <p:stCondLst>
                                    <p:cond delay="0"/>
                                  </p:stCondLst>
                                  <p:childTnLst>
                                    <p:set>
                                      <p:cBhvr>
                                        <p:cTn id="21" dur="1" fill="hold">
                                          <p:stCondLst>
                                            <p:cond delay="0"/>
                                          </p:stCondLst>
                                        </p:cTn>
                                        <p:tgtEl>
                                          <p:spTgt spid="2175"/>
                                        </p:tgtEl>
                                        <p:attrNameLst>
                                          <p:attrName>style.visibility</p:attrName>
                                        </p:attrNameLst>
                                      </p:cBhvr>
                                      <p:to>
                                        <p:strVal val="visible"/>
                                      </p:to>
                                    </p:set>
                                    <p:animEffect transition="in" filter="fade">
                                      <p:cBhvr>
                                        <p:cTn id="22" dur="1000"/>
                                        <p:tgtEl>
                                          <p:spTgt spid="2175"/>
                                        </p:tgtEl>
                                      </p:cBhvr>
                                    </p:animEffect>
                                  </p:childTnLst>
                                </p:cTn>
                              </p:par>
                              <p:par>
                                <p:cTn id="23" presetID="10" presetClass="entr" presetSubtype="0" fill="hold" nodeType="withEffect">
                                  <p:stCondLst>
                                    <p:cond delay="0"/>
                                  </p:stCondLst>
                                  <p:childTnLst>
                                    <p:set>
                                      <p:cBhvr>
                                        <p:cTn id="24" dur="1" fill="hold">
                                          <p:stCondLst>
                                            <p:cond delay="0"/>
                                          </p:stCondLst>
                                        </p:cTn>
                                        <p:tgtEl>
                                          <p:spTgt spid="2176"/>
                                        </p:tgtEl>
                                        <p:attrNameLst>
                                          <p:attrName>style.visibility</p:attrName>
                                        </p:attrNameLst>
                                      </p:cBhvr>
                                      <p:to>
                                        <p:strVal val="visible"/>
                                      </p:to>
                                    </p:set>
                                    <p:animEffect transition="in" filter="fade">
                                      <p:cBhvr>
                                        <p:cTn id="25" dur="1000"/>
                                        <p:tgtEl>
                                          <p:spTgt spid="2176"/>
                                        </p:tgtEl>
                                      </p:cBhvr>
                                    </p:animEffect>
                                  </p:childTnLst>
                                </p:cTn>
                              </p:par>
                              <p:par>
                                <p:cTn id="26" presetID="10" presetClass="entr" presetSubtype="0" fill="hold" nodeType="withEffect">
                                  <p:stCondLst>
                                    <p:cond delay="0"/>
                                  </p:stCondLst>
                                  <p:childTnLst>
                                    <p:set>
                                      <p:cBhvr>
                                        <p:cTn id="27" dur="1" fill="hold">
                                          <p:stCondLst>
                                            <p:cond delay="0"/>
                                          </p:stCondLst>
                                        </p:cTn>
                                        <p:tgtEl>
                                          <p:spTgt spid="2177"/>
                                        </p:tgtEl>
                                        <p:attrNameLst>
                                          <p:attrName>style.visibility</p:attrName>
                                        </p:attrNameLst>
                                      </p:cBhvr>
                                      <p:to>
                                        <p:strVal val="visible"/>
                                      </p:to>
                                    </p:set>
                                    <p:animEffect transition="in" filter="fade">
                                      <p:cBhvr>
                                        <p:cTn id="28" dur="1000"/>
                                        <p:tgtEl>
                                          <p:spTgt spid="2177"/>
                                        </p:tgtEl>
                                      </p:cBhvr>
                                    </p:animEffect>
                                  </p:childTnLst>
                                </p:cTn>
                              </p:par>
                              <p:par>
                                <p:cTn id="29" presetID="10" presetClass="entr" presetSubtype="0" fill="hold" nodeType="withEffect">
                                  <p:stCondLst>
                                    <p:cond delay="0"/>
                                  </p:stCondLst>
                                  <p:childTnLst>
                                    <p:set>
                                      <p:cBhvr>
                                        <p:cTn id="30" dur="1" fill="hold">
                                          <p:stCondLst>
                                            <p:cond delay="0"/>
                                          </p:stCondLst>
                                        </p:cTn>
                                        <p:tgtEl>
                                          <p:spTgt spid="2178"/>
                                        </p:tgtEl>
                                        <p:attrNameLst>
                                          <p:attrName>style.visibility</p:attrName>
                                        </p:attrNameLst>
                                      </p:cBhvr>
                                      <p:to>
                                        <p:strVal val="visible"/>
                                      </p:to>
                                    </p:set>
                                    <p:animEffect transition="in" filter="fade">
                                      <p:cBhvr>
                                        <p:cTn id="31" dur="1000"/>
                                        <p:tgtEl>
                                          <p:spTgt spid="2178"/>
                                        </p:tgtEl>
                                      </p:cBhvr>
                                    </p:animEffect>
                                  </p:childTnLst>
                                </p:cTn>
                              </p:par>
                              <p:par>
                                <p:cTn id="32" presetID="10" presetClass="entr" presetSubtype="0" fill="hold" nodeType="withEffect">
                                  <p:stCondLst>
                                    <p:cond delay="0"/>
                                  </p:stCondLst>
                                  <p:childTnLst>
                                    <p:set>
                                      <p:cBhvr>
                                        <p:cTn id="33" dur="1" fill="hold">
                                          <p:stCondLst>
                                            <p:cond delay="0"/>
                                          </p:stCondLst>
                                        </p:cTn>
                                        <p:tgtEl>
                                          <p:spTgt spid="2179"/>
                                        </p:tgtEl>
                                        <p:attrNameLst>
                                          <p:attrName>style.visibility</p:attrName>
                                        </p:attrNameLst>
                                      </p:cBhvr>
                                      <p:to>
                                        <p:strVal val="visible"/>
                                      </p:to>
                                    </p:set>
                                    <p:animEffect transition="in" filter="fade">
                                      <p:cBhvr>
                                        <p:cTn id="34" dur="1000"/>
                                        <p:tgtEl>
                                          <p:spTgt spid="2179"/>
                                        </p:tgtEl>
                                      </p:cBhvr>
                                    </p:animEffect>
                                  </p:childTnLst>
                                </p:cTn>
                              </p:par>
                              <p:par>
                                <p:cTn id="35" presetID="10" presetClass="entr" presetSubtype="0" fill="hold" nodeType="withEffect">
                                  <p:stCondLst>
                                    <p:cond delay="0"/>
                                  </p:stCondLst>
                                  <p:childTnLst>
                                    <p:set>
                                      <p:cBhvr>
                                        <p:cTn id="36" dur="1" fill="hold">
                                          <p:stCondLst>
                                            <p:cond delay="0"/>
                                          </p:stCondLst>
                                        </p:cTn>
                                        <p:tgtEl>
                                          <p:spTgt spid="2180"/>
                                        </p:tgtEl>
                                        <p:attrNameLst>
                                          <p:attrName>style.visibility</p:attrName>
                                        </p:attrNameLst>
                                      </p:cBhvr>
                                      <p:to>
                                        <p:strVal val="visible"/>
                                      </p:to>
                                    </p:set>
                                    <p:animEffect transition="in" filter="fade">
                                      <p:cBhvr>
                                        <p:cTn id="37" dur="1000"/>
                                        <p:tgtEl>
                                          <p:spTgt spid="2180"/>
                                        </p:tgtEl>
                                      </p:cBhvr>
                                    </p:animEffect>
                                  </p:childTnLst>
                                </p:cTn>
                              </p:par>
                              <p:par>
                                <p:cTn id="38" presetID="10" presetClass="entr" presetSubtype="0" fill="hold" nodeType="withEffect">
                                  <p:stCondLst>
                                    <p:cond delay="0"/>
                                  </p:stCondLst>
                                  <p:childTnLst>
                                    <p:set>
                                      <p:cBhvr>
                                        <p:cTn id="39" dur="1" fill="hold">
                                          <p:stCondLst>
                                            <p:cond delay="0"/>
                                          </p:stCondLst>
                                        </p:cTn>
                                        <p:tgtEl>
                                          <p:spTgt spid="2181"/>
                                        </p:tgtEl>
                                        <p:attrNameLst>
                                          <p:attrName>style.visibility</p:attrName>
                                        </p:attrNameLst>
                                      </p:cBhvr>
                                      <p:to>
                                        <p:strVal val="visible"/>
                                      </p:to>
                                    </p:set>
                                    <p:animEffect transition="in" filter="fade">
                                      <p:cBhvr>
                                        <p:cTn id="40" dur="1000"/>
                                        <p:tgtEl>
                                          <p:spTgt spid="2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85"/>
        <p:cNvGrpSpPr/>
        <p:nvPr/>
      </p:nvGrpSpPr>
      <p:grpSpPr>
        <a:xfrm>
          <a:off x="0" y="0"/>
          <a:ext cx="0" cy="0"/>
          <a:chOff x="0" y="0"/>
          <a:chExt cx="0" cy="0"/>
        </a:xfrm>
      </p:grpSpPr>
      <p:sp>
        <p:nvSpPr>
          <p:cNvPr id="2186" name="Google Shape;2186;p11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87" name="Google Shape;2187;p116"/>
          <p:cNvSpPr txBox="1"/>
          <p:nvPr/>
        </p:nvSpPr>
        <p:spPr>
          <a:xfrm>
            <a:off x="3067050" y="1600800"/>
            <a:ext cx="5094900" cy="182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b="1">
                <a:latin typeface="Roboto"/>
                <a:ea typeface="Roboto"/>
                <a:cs typeface="Roboto"/>
                <a:sym typeface="Roboto"/>
              </a:rPr>
              <a:t>IaaS (Infrastructure as a Service)</a:t>
            </a:r>
            <a:endParaRPr sz="2400" b="1">
              <a:latin typeface="Roboto"/>
              <a:ea typeface="Roboto"/>
              <a:cs typeface="Roboto"/>
              <a:sym typeface="Roboto"/>
            </a:endParaRPr>
          </a:p>
          <a:p>
            <a:pPr marL="0" lvl="0" indent="0" algn="l" rtl="0">
              <a:spcBef>
                <a:spcPts val="0"/>
              </a:spcBef>
              <a:spcAft>
                <a:spcPts val="0"/>
              </a:spcAft>
              <a:buNone/>
            </a:pPr>
            <a:r>
              <a:rPr lang="en" sz="2400">
                <a:latin typeface="Roboto Light"/>
                <a:ea typeface="Roboto Light"/>
                <a:cs typeface="Roboto Light"/>
                <a:sym typeface="Roboto Light"/>
              </a:rPr>
              <a:t>A service provider offers pay-as-you-go access to storage, networking, servers, and other computing resources in the cloud.</a:t>
            </a:r>
            <a:endParaRPr sz="2400">
              <a:latin typeface="Roboto Light"/>
              <a:ea typeface="Roboto Light"/>
              <a:cs typeface="Roboto Light"/>
              <a:sym typeface="Roboto Light"/>
            </a:endParaRPr>
          </a:p>
        </p:txBody>
      </p:sp>
      <p:pic>
        <p:nvPicPr>
          <p:cNvPr id="2188" name="Google Shape;2188;p116"/>
          <p:cNvPicPr preferRelativeResize="0"/>
          <p:nvPr/>
        </p:nvPicPr>
        <p:blipFill>
          <a:blip r:embed="rId3">
            <a:alphaModFix/>
          </a:blip>
          <a:stretch>
            <a:fillRect/>
          </a:stretch>
        </p:blipFill>
        <p:spPr>
          <a:xfrm>
            <a:off x="1725700" y="1600802"/>
            <a:ext cx="1049850" cy="1535976"/>
          </a:xfrm>
          <a:prstGeom prst="rect">
            <a:avLst/>
          </a:prstGeom>
          <a:noFill/>
          <a:ln>
            <a:noFill/>
          </a:ln>
        </p:spPr>
      </p:pic>
      <p:sp>
        <p:nvSpPr>
          <p:cNvPr id="2189" name="Google Shape;2189;p11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11</a:t>
            </a:fld>
            <a:endParaRPr sz="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9C9A9"/>
        </a:solidFill>
        <a:effectLst/>
      </p:bgPr>
    </p:bg>
    <p:spTree>
      <p:nvGrpSpPr>
        <p:cNvPr id="1" name="Shape 2193"/>
        <p:cNvGrpSpPr/>
        <p:nvPr/>
      </p:nvGrpSpPr>
      <p:grpSpPr>
        <a:xfrm>
          <a:off x="0" y="0"/>
          <a:ext cx="0" cy="0"/>
          <a:chOff x="0" y="0"/>
          <a:chExt cx="0" cy="0"/>
        </a:xfrm>
      </p:grpSpPr>
      <p:sp>
        <p:nvSpPr>
          <p:cNvPr id="2194" name="Google Shape;2194;p11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95" name="Google Shape;2195;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IaaS (Infrastructure as a Service)</a:t>
            </a:r>
            <a:endParaRPr/>
          </a:p>
        </p:txBody>
      </p:sp>
      <p:sp>
        <p:nvSpPr>
          <p:cNvPr id="2196" name="Google Shape;2196;p11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Security benefits include:</a:t>
            </a:r>
            <a:endParaRPr/>
          </a:p>
        </p:txBody>
      </p:sp>
      <p:sp>
        <p:nvSpPr>
          <p:cNvPr id="2197" name="Google Shape;2197;p117"/>
          <p:cNvSpPr txBox="1">
            <a:spLocks noGrp="1"/>
          </p:cNvSpPr>
          <p:nvPr>
            <p:ph type="body" idx="3"/>
          </p:nvPr>
        </p:nvSpPr>
        <p:spPr>
          <a:xfrm>
            <a:off x="2692875" y="3318150"/>
            <a:ext cx="4746000" cy="996600"/>
          </a:xfrm>
          <a:prstGeom prst="rect">
            <a:avLst/>
          </a:prstGeom>
        </p:spPr>
        <p:txBody>
          <a:bodyPr spcFirstLastPara="1" wrap="square" lIns="228600" tIns="91425" rIns="91425" bIns="91425" anchor="t" anchorCtr="0">
            <a:noAutofit/>
          </a:bodyPr>
          <a:lstStyle/>
          <a:p>
            <a:pPr marL="0" lvl="0" indent="0" algn="l" rtl="0">
              <a:spcBef>
                <a:spcPts val="0"/>
              </a:spcBef>
              <a:spcAft>
                <a:spcPts val="0"/>
              </a:spcAft>
              <a:buNone/>
            </a:pPr>
            <a:r>
              <a:rPr lang="en"/>
              <a:t>Organizations can focus on implementing functionality and security relevant only to their business concerns, and not worry about the basics of secure deployments.</a:t>
            </a:r>
            <a:endParaRPr/>
          </a:p>
          <a:p>
            <a:pPr marL="0" lvl="0" indent="0" algn="l" rtl="0">
              <a:spcBef>
                <a:spcPts val="1000"/>
              </a:spcBef>
              <a:spcAft>
                <a:spcPts val="1000"/>
              </a:spcAft>
              <a:buNone/>
            </a:pPr>
            <a:endParaRPr/>
          </a:p>
        </p:txBody>
      </p:sp>
      <p:sp>
        <p:nvSpPr>
          <p:cNvPr id="2198" name="Google Shape;2198;p117"/>
          <p:cNvSpPr/>
          <p:nvPr/>
        </p:nvSpPr>
        <p:spPr>
          <a:xfrm>
            <a:off x="1254498" y="1194875"/>
            <a:ext cx="69396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9" name="Google Shape;2199;p117"/>
          <p:cNvGrpSpPr/>
          <p:nvPr/>
        </p:nvGrpSpPr>
        <p:grpSpPr>
          <a:xfrm>
            <a:off x="457222" y="1183053"/>
            <a:ext cx="713194" cy="446423"/>
            <a:chOff x="457200" y="1466425"/>
            <a:chExt cx="776900" cy="486300"/>
          </a:xfrm>
        </p:grpSpPr>
        <p:sp>
          <p:nvSpPr>
            <p:cNvPr id="2200" name="Google Shape;2200;p117"/>
            <p:cNvSpPr/>
            <p:nvPr/>
          </p:nvSpPr>
          <p:spPr>
            <a:xfrm>
              <a:off x="457200" y="1466425"/>
              <a:ext cx="695400" cy="486300"/>
            </a:xfrm>
            <a:prstGeom prst="roundRect">
              <a:avLst>
                <a:gd name="adj" fmla="val 16667"/>
              </a:avLst>
            </a:prstGeom>
            <a:solidFill>
              <a:srgbClr val="40BD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201" name="Google Shape;2201;p117"/>
            <p:cNvSpPr/>
            <p:nvPr/>
          </p:nvSpPr>
          <p:spPr>
            <a:xfrm rot="5400000">
              <a:off x="973100" y="1624950"/>
              <a:ext cx="333375" cy="188625"/>
            </a:xfrm>
            <a:prstGeom prst="flowChartExtract">
              <a:avLst/>
            </a:prstGeom>
            <a:solidFill>
              <a:srgbClr val="40BD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2" name="Google Shape;2202;p117"/>
          <p:cNvSpPr txBox="1"/>
          <p:nvPr/>
        </p:nvSpPr>
        <p:spPr>
          <a:xfrm>
            <a:off x="1464350" y="1227875"/>
            <a:ext cx="2469300" cy="446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latin typeface="Roboto"/>
                <a:ea typeface="Roboto"/>
                <a:cs typeface="Roboto"/>
                <a:sym typeface="Roboto"/>
              </a:rPr>
              <a:t>High availability.</a:t>
            </a:r>
            <a:endParaRPr>
              <a:latin typeface="Roboto"/>
              <a:ea typeface="Roboto"/>
              <a:cs typeface="Roboto"/>
              <a:sym typeface="Roboto"/>
            </a:endParaRPr>
          </a:p>
        </p:txBody>
      </p:sp>
      <p:sp>
        <p:nvSpPr>
          <p:cNvPr id="2203" name="Google Shape;2203;p117"/>
          <p:cNvSpPr/>
          <p:nvPr/>
        </p:nvSpPr>
        <p:spPr>
          <a:xfrm>
            <a:off x="1254498" y="1717500"/>
            <a:ext cx="69396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4" name="Google Shape;2204;p117"/>
          <p:cNvGrpSpPr/>
          <p:nvPr/>
        </p:nvGrpSpPr>
        <p:grpSpPr>
          <a:xfrm>
            <a:off x="457222" y="1705678"/>
            <a:ext cx="713194" cy="446423"/>
            <a:chOff x="457200" y="1466425"/>
            <a:chExt cx="776900" cy="486300"/>
          </a:xfrm>
        </p:grpSpPr>
        <p:sp>
          <p:nvSpPr>
            <p:cNvPr id="2205" name="Google Shape;2205;p117"/>
            <p:cNvSpPr/>
            <p:nvPr/>
          </p:nvSpPr>
          <p:spPr>
            <a:xfrm>
              <a:off x="457200" y="1466425"/>
              <a:ext cx="695400" cy="486300"/>
            </a:xfrm>
            <a:prstGeom prst="roundRect">
              <a:avLst>
                <a:gd name="adj" fmla="val 16667"/>
              </a:avLst>
            </a:prstGeom>
            <a:solidFill>
              <a:srgbClr val="40BD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2206" name="Google Shape;2206;p117"/>
            <p:cNvSpPr/>
            <p:nvPr/>
          </p:nvSpPr>
          <p:spPr>
            <a:xfrm rot="5400000">
              <a:off x="973100" y="1624950"/>
              <a:ext cx="333375" cy="188625"/>
            </a:xfrm>
            <a:prstGeom prst="flowChartExtract">
              <a:avLst/>
            </a:prstGeom>
            <a:solidFill>
              <a:srgbClr val="40BD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7" name="Google Shape;2207;p117"/>
          <p:cNvSpPr txBox="1"/>
          <p:nvPr/>
        </p:nvSpPr>
        <p:spPr>
          <a:xfrm>
            <a:off x="1464400" y="1731200"/>
            <a:ext cx="6194700" cy="446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latin typeface="Roboto"/>
                <a:ea typeface="Roboto"/>
                <a:cs typeface="Roboto"/>
                <a:sym typeface="Roboto"/>
              </a:rPr>
              <a:t>Assurance that base machines are up-to-date at the time of deployment.</a:t>
            </a:r>
            <a:endParaRPr>
              <a:latin typeface="Roboto"/>
              <a:ea typeface="Roboto"/>
              <a:cs typeface="Roboto"/>
              <a:sym typeface="Roboto"/>
            </a:endParaRPr>
          </a:p>
        </p:txBody>
      </p:sp>
      <p:sp>
        <p:nvSpPr>
          <p:cNvPr id="2208" name="Google Shape;2208;p117"/>
          <p:cNvSpPr/>
          <p:nvPr/>
        </p:nvSpPr>
        <p:spPr>
          <a:xfrm>
            <a:off x="1254475" y="2240650"/>
            <a:ext cx="69396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9" name="Google Shape;2209;p117"/>
          <p:cNvGrpSpPr/>
          <p:nvPr/>
        </p:nvGrpSpPr>
        <p:grpSpPr>
          <a:xfrm>
            <a:off x="457197" y="2228828"/>
            <a:ext cx="713194" cy="446423"/>
            <a:chOff x="457200" y="1466425"/>
            <a:chExt cx="776900" cy="486300"/>
          </a:xfrm>
        </p:grpSpPr>
        <p:sp>
          <p:nvSpPr>
            <p:cNvPr id="2210" name="Google Shape;2210;p117"/>
            <p:cNvSpPr/>
            <p:nvPr/>
          </p:nvSpPr>
          <p:spPr>
            <a:xfrm>
              <a:off x="457200" y="1466425"/>
              <a:ext cx="695400" cy="486300"/>
            </a:xfrm>
            <a:prstGeom prst="roundRect">
              <a:avLst>
                <a:gd name="adj" fmla="val 16667"/>
              </a:avLst>
            </a:prstGeom>
            <a:solidFill>
              <a:srgbClr val="40BD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2211" name="Google Shape;2211;p117"/>
            <p:cNvSpPr/>
            <p:nvPr/>
          </p:nvSpPr>
          <p:spPr>
            <a:xfrm rot="5400000">
              <a:off x="973100" y="1624950"/>
              <a:ext cx="333375" cy="188625"/>
            </a:xfrm>
            <a:prstGeom prst="flowChartExtract">
              <a:avLst/>
            </a:prstGeom>
            <a:solidFill>
              <a:srgbClr val="40BD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2" name="Google Shape;2212;p117"/>
          <p:cNvSpPr txBox="1"/>
          <p:nvPr/>
        </p:nvSpPr>
        <p:spPr>
          <a:xfrm>
            <a:off x="1464358" y="2254350"/>
            <a:ext cx="6729600" cy="446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a:latin typeface="Roboto"/>
                <a:ea typeface="Roboto"/>
                <a:cs typeface="Roboto"/>
                <a:sym typeface="Roboto"/>
              </a:rPr>
              <a:t>Provider-enforced security controls, such as basic access management.</a:t>
            </a:r>
            <a:endParaRPr>
              <a:latin typeface="Roboto"/>
              <a:ea typeface="Roboto"/>
              <a:cs typeface="Roboto"/>
              <a:sym typeface="Roboto"/>
            </a:endParaRPr>
          </a:p>
        </p:txBody>
      </p:sp>
      <p:pic>
        <p:nvPicPr>
          <p:cNvPr id="2213" name="Google Shape;2213;p117"/>
          <p:cNvPicPr preferRelativeResize="0"/>
          <p:nvPr/>
        </p:nvPicPr>
        <p:blipFill rotWithShape="1">
          <a:blip r:embed="rId3">
            <a:alphaModFix/>
          </a:blip>
          <a:srcRect/>
          <a:stretch/>
        </p:blipFill>
        <p:spPr>
          <a:xfrm>
            <a:off x="1254475" y="2972250"/>
            <a:ext cx="1438398" cy="1659200"/>
          </a:xfrm>
          <a:prstGeom prst="rect">
            <a:avLst/>
          </a:prstGeom>
          <a:noFill/>
          <a:ln>
            <a:noFill/>
          </a:ln>
        </p:spPr>
      </p:pic>
      <p:sp>
        <p:nvSpPr>
          <p:cNvPr id="2214" name="Google Shape;2214;p11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12</a:t>
            </a:fld>
            <a:endParaRPr sz="6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0BDC3"/>
        </a:solidFill>
        <a:effectLst/>
      </p:bgPr>
    </p:bg>
    <p:spTree>
      <p:nvGrpSpPr>
        <p:cNvPr id="1" name="Shape 2218"/>
        <p:cNvGrpSpPr/>
        <p:nvPr/>
      </p:nvGrpSpPr>
      <p:grpSpPr>
        <a:xfrm>
          <a:off x="0" y="0"/>
          <a:ext cx="0" cy="0"/>
          <a:chOff x="0" y="0"/>
          <a:chExt cx="0" cy="0"/>
        </a:xfrm>
      </p:grpSpPr>
      <p:sp>
        <p:nvSpPr>
          <p:cNvPr id="2219" name="Google Shape;2219;p118"/>
          <p:cNvSpPr/>
          <p:nvPr/>
        </p:nvSpPr>
        <p:spPr>
          <a:xfrm>
            <a:off x="238125" y="228600"/>
            <a:ext cx="8658300" cy="469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18"/>
          <p:cNvSpPr txBox="1">
            <a:spLocks noGrp="1"/>
          </p:cNvSpPr>
          <p:nvPr>
            <p:ph type="title"/>
          </p:nvPr>
        </p:nvSpPr>
        <p:spPr>
          <a:xfrm>
            <a:off x="5629275" y="2235150"/>
            <a:ext cx="2590800" cy="673200"/>
          </a:xfrm>
          <a:prstGeom prst="rect">
            <a:avLst/>
          </a:prstGeom>
        </p:spPr>
        <p:txBody>
          <a:bodyPr spcFirstLastPara="1" wrap="square" lIns="0" tIns="91425" rIns="0" bIns="91425" anchor="t" anchorCtr="0">
            <a:noAutofit/>
          </a:bodyPr>
          <a:lstStyle/>
          <a:p>
            <a:pPr marL="0" lvl="0" indent="0" algn="ctr" rtl="0">
              <a:spcBef>
                <a:spcPts val="0"/>
              </a:spcBef>
              <a:spcAft>
                <a:spcPts val="0"/>
              </a:spcAft>
              <a:buNone/>
            </a:pPr>
            <a:r>
              <a:rPr lang="en">
                <a:latin typeface="Roboto"/>
                <a:ea typeface="Roboto"/>
                <a:cs typeface="Roboto"/>
                <a:sym typeface="Roboto"/>
              </a:rPr>
              <a:t>all offer </a:t>
            </a:r>
            <a:r>
              <a:rPr lang="en" sz="3000" b="1">
                <a:latin typeface="Roboto"/>
                <a:ea typeface="Roboto"/>
                <a:cs typeface="Roboto"/>
                <a:sym typeface="Roboto"/>
              </a:rPr>
              <a:t>IaaS</a:t>
            </a:r>
            <a:endParaRPr sz="3000" b="1">
              <a:latin typeface="Roboto"/>
              <a:ea typeface="Roboto"/>
              <a:cs typeface="Roboto"/>
              <a:sym typeface="Roboto"/>
            </a:endParaRPr>
          </a:p>
        </p:txBody>
      </p:sp>
      <p:pic>
        <p:nvPicPr>
          <p:cNvPr id="2221" name="Google Shape;2221;p118"/>
          <p:cNvPicPr preferRelativeResize="0"/>
          <p:nvPr/>
        </p:nvPicPr>
        <p:blipFill rotWithShape="1">
          <a:blip r:embed="rId3">
            <a:alphaModFix/>
          </a:blip>
          <a:srcRect l="35694" t="-4166" r="-2826" b="-39988"/>
          <a:stretch/>
        </p:blipFill>
        <p:spPr>
          <a:xfrm rot="5400000">
            <a:off x="3446677" y="2411576"/>
            <a:ext cx="4146301" cy="390550"/>
          </a:xfrm>
          <a:prstGeom prst="rect">
            <a:avLst/>
          </a:prstGeom>
          <a:noFill/>
          <a:ln>
            <a:noFill/>
          </a:ln>
        </p:spPr>
      </p:pic>
      <p:pic>
        <p:nvPicPr>
          <p:cNvPr id="2222" name="Google Shape;2222;p118"/>
          <p:cNvPicPr preferRelativeResize="0"/>
          <p:nvPr/>
        </p:nvPicPr>
        <p:blipFill>
          <a:blip r:embed="rId4">
            <a:alphaModFix/>
          </a:blip>
          <a:stretch>
            <a:fillRect/>
          </a:stretch>
        </p:blipFill>
        <p:spPr>
          <a:xfrm>
            <a:off x="1905112" y="2680100"/>
            <a:ext cx="2085975" cy="2090201"/>
          </a:xfrm>
          <a:prstGeom prst="rect">
            <a:avLst/>
          </a:prstGeom>
          <a:noFill/>
          <a:ln>
            <a:noFill/>
          </a:ln>
        </p:spPr>
      </p:pic>
      <p:pic>
        <p:nvPicPr>
          <p:cNvPr id="2223" name="Google Shape;2223;p118"/>
          <p:cNvPicPr preferRelativeResize="0"/>
          <p:nvPr/>
        </p:nvPicPr>
        <p:blipFill>
          <a:blip r:embed="rId5">
            <a:alphaModFix/>
          </a:blip>
          <a:stretch>
            <a:fillRect/>
          </a:stretch>
        </p:blipFill>
        <p:spPr>
          <a:xfrm>
            <a:off x="1283275" y="1663475"/>
            <a:ext cx="3329649" cy="1165550"/>
          </a:xfrm>
          <a:prstGeom prst="rect">
            <a:avLst/>
          </a:prstGeom>
          <a:noFill/>
          <a:ln>
            <a:noFill/>
          </a:ln>
        </p:spPr>
      </p:pic>
      <p:pic>
        <p:nvPicPr>
          <p:cNvPr id="2224" name="Google Shape;2224;p118"/>
          <p:cNvPicPr preferRelativeResize="0"/>
          <p:nvPr/>
        </p:nvPicPr>
        <p:blipFill rotWithShape="1">
          <a:blip r:embed="rId6">
            <a:alphaModFix/>
          </a:blip>
          <a:srcRect l="22180" t="14130" r="21408" b="15113"/>
          <a:stretch/>
        </p:blipFill>
        <p:spPr>
          <a:xfrm>
            <a:off x="2095613" y="393475"/>
            <a:ext cx="1704975" cy="1122800"/>
          </a:xfrm>
          <a:prstGeom prst="rect">
            <a:avLst/>
          </a:prstGeom>
          <a:noFill/>
          <a:ln>
            <a:noFill/>
          </a:ln>
        </p:spPr>
      </p:pic>
      <p:cxnSp>
        <p:nvCxnSpPr>
          <p:cNvPr id="2225" name="Google Shape;2225;p118"/>
          <p:cNvCxnSpPr/>
          <p:nvPr/>
        </p:nvCxnSpPr>
        <p:spPr>
          <a:xfrm>
            <a:off x="819150" y="1714500"/>
            <a:ext cx="4257900" cy="0"/>
          </a:xfrm>
          <a:prstGeom prst="straightConnector1">
            <a:avLst/>
          </a:prstGeom>
          <a:noFill/>
          <a:ln w="9525" cap="flat" cmpd="sng">
            <a:solidFill>
              <a:schemeClr val="dk2"/>
            </a:solidFill>
            <a:prstDash val="dot"/>
            <a:round/>
            <a:headEnd type="none" w="med" len="med"/>
            <a:tailEnd type="none" w="med" len="med"/>
          </a:ln>
        </p:spPr>
      </p:cxnSp>
      <p:cxnSp>
        <p:nvCxnSpPr>
          <p:cNvPr id="2226" name="Google Shape;2226;p118"/>
          <p:cNvCxnSpPr/>
          <p:nvPr/>
        </p:nvCxnSpPr>
        <p:spPr>
          <a:xfrm>
            <a:off x="819150" y="2895600"/>
            <a:ext cx="4257900" cy="0"/>
          </a:xfrm>
          <a:prstGeom prst="straightConnector1">
            <a:avLst/>
          </a:prstGeom>
          <a:noFill/>
          <a:ln w="9525" cap="flat" cmpd="sng">
            <a:solidFill>
              <a:schemeClr val="dk2"/>
            </a:solidFill>
            <a:prstDash val="dot"/>
            <a:round/>
            <a:headEnd type="none" w="med" len="med"/>
            <a:tailEnd type="none" w="med" len="med"/>
          </a:ln>
        </p:spPr>
      </p:cxnSp>
      <p:sp>
        <p:nvSpPr>
          <p:cNvPr id="2227" name="Google Shape;2227;p11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13</a:t>
            </a:fld>
            <a:endParaRPr sz="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31"/>
        <p:cNvGrpSpPr/>
        <p:nvPr/>
      </p:nvGrpSpPr>
      <p:grpSpPr>
        <a:xfrm>
          <a:off x="0" y="0"/>
          <a:ext cx="0" cy="0"/>
          <a:chOff x="0" y="0"/>
          <a:chExt cx="0" cy="0"/>
        </a:xfrm>
      </p:grpSpPr>
      <p:sp>
        <p:nvSpPr>
          <p:cNvPr id="2232" name="Google Shape;2232;p11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33" name="Google Shape;2233;p119"/>
          <p:cNvSpPr txBox="1"/>
          <p:nvPr/>
        </p:nvSpPr>
        <p:spPr>
          <a:xfrm>
            <a:off x="3067050" y="1600800"/>
            <a:ext cx="5094900" cy="182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Roboto"/>
                <a:ea typeface="Roboto"/>
                <a:cs typeface="Roboto"/>
                <a:sym typeface="Roboto"/>
              </a:rPr>
              <a:t>PaaS (Platform as a Service)</a:t>
            </a:r>
            <a:endParaRPr sz="2400" b="1">
              <a:latin typeface="Roboto"/>
              <a:ea typeface="Roboto"/>
              <a:cs typeface="Roboto"/>
              <a:sym typeface="Roboto"/>
            </a:endParaRPr>
          </a:p>
          <a:p>
            <a:pPr marL="0" lvl="0" indent="0" algn="l" rtl="0">
              <a:spcBef>
                <a:spcPts val="0"/>
              </a:spcBef>
              <a:spcAft>
                <a:spcPts val="0"/>
              </a:spcAft>
              <a:buNone/>
            </a:pPr>
            <a:r>
              <a:rPr lang="en" sz="2400">
                <a:latin typeface="Roboto Light"/>
                <a:ea typeface="Roboto Light"/>
                <a:cs typeface="Roboto Light"/>
                <a:sym typeface="Roboto Light"/>
              </a:rPr>
              <a:t>A service provider offers access to a cloud-based environment in which users can build and deliver applications. The provider supplies the underlying infrastructure.</a:t>
            </a:r>
            <a:endParaRPr sz="2400">
              <a:latin typeface="Roboto Light"/>
              <a:ea typeface="Roboto Light"/>
              <a:cs typeface="Roboto Light"/>
              <a:sym typeface="Roboto Light"/>
            </a:endParaRPr>
          </a:p>
        </p:txBody>
      </p:sp>
      <p:pic>
        <p:nvPicPr>
          <p:cNvPr id="2234" name="Google Shape;2234;p119"/>
          <p:cNvPicPr preferRelativeResize="0"/>
          <p:nvPr/>
        </p:nvPicPr>
        <p:blipFill>
          <a:blip r:embed="rId3">
            <a:alphaModFix/>
          </a:blip>
          <a:stretch>
            <a:fillRect/>
          </a:stretch>
        </p:blipFill>
        <p:spPr>
          <a:xfrm>
            <a:off x="1725700" y="1600802"/>
            <a:ext cx="1049850" cy="1535976"/>
          </a:xfrm>
          <a:prstGeom prst="rect">
            <a:avLst/>
          </a:prstGeom>
          <a:noFill/>
          <a:ln>
            <a:noFill/>
          </a:ln>
        </p:spPr>
      </p:pic>
      <p:sp>
        <p:nvSpPr>
          <p:cNvPr id="2235" name="Google Shape;2235;p11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14</a:t>
            </a:fld>
            <a:endParaRPr sz="6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9C9A9"/>
        </a:solidFill>
        <a:effectLst/>
      </p:bgPr>
    </p:bg>
    <p:spTree>
      <p:nvGrpSpPr>
        <p:cNvPr id="1" name="Shape 2239"/>
        <p:cNvGrpSpPr/>
        <p:nvPr/>
      </p:nvGrpSpPr>
      <p:grpSpPr>
        <a:xfrm>
          <a:off x="0" y="0"/>
          <a:ext cx="0" cy="0"/>
          <a:chOff x="0" y="0"/>
          <a:chExt cx="0" cy="0"/>
        </a:xfrm>
      </p:grpSpPr>
      <p:sp>
        <p:nvSpPr>
          <p:cNvPr id="2240" name="Google Shape;2240;p12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3"/>
              </a:rPr>
              <a:t>(Microsoft Azure)</a:t>
            </a:r>
            <a:endParaRPr/>
          </a:p>
        </p:txBody>
      </p:sp>
      <p:sp>
        <p:nvSpPr>
          <p:cNvPr id="2241" name="Google Shape;2241;p12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PaaS (Platform as a Service)</a:t>
            </a:r>
            <a:endParaRPr/>
          </a:p>
        </p:txBody>
      </p:sp>
      <p:sp>
        <p:nvSpPr>
          <p:cNvPr id="2242" name="Google Shape;2242;p120"/>
          <p:cNvSpPr txBox="1">
            <a:spLocks noGrp="1"/>
          </p:cNvSpPr>
          <p:nvPr>
            <p:ph type="subTitle" idx="1"/>
          </p:nvPr>
        </p:nvSpPr>
        <p:spPr>
          <a:xfrm>
            <a:off x="0" y="675975"/>
            <a:ext cx="8848800" cy="1000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Organizations can leverage powerful applications that are guaranteed to be secure and available, without having to implement security themselves.</a:t>
            </a:r>
            <a:endParaRPr/>
          </a:p>
        </p:txBody>
      </p:sp>
      <p:sp>
        <p:nvSpPr>
          <p:cNvPr id="2243" name="Google Shape;2243;p120"/>
          <p:cNvSpPr txBox="1">
            <a:spLocks noGrp="1"/>
          </p:cNvSpPr>
          <p:nvPr>
            <p:ph type="body" idx="3"/>
          </p:nvPr>
        </p:nvSpPr>
        <p:spPr>
          <a:xfrm>
            <a:off x="5788575" y="1877525"/>
            <a:ext cx="3076500" cy="7830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n" b="1"/>
              <a:t>Azure Classroom Labs</a:t>
            </a:r>
            <a:r>
              <a:rPr lang="en"/>
              <a:t>, on top of which this course’s lab environments are deployed, is one example. </a:t>
            </a:r>
            <a:endParaRPr/>
          </a:p>
        </p:txBody>
      </p:sp>
      <p:pic>
        <p:nvPicPr>
          <p:cNvPr id="2244" name="Google Shape;2244;p120"/>
          <p:cNvPicPr preferRelativeResize="0"/>
          <p:nvPr/>
        </p:nvPicPr>
        <p:blipFill rotWithShape="1">
          <a:blip r:embed="rId4">
            <a:alphaModFix/>
          </a:blip>
          <a:srcRect t="1804" b="7062"/>
          <a:stretch/>
        </p:blipFill>
        <p:spPr>
          <a:xfrm>
            <a:off x="476250" y="1747625"/>
            <a:ext cx="4990226" cy="2833375"/>
          </a:xfrm>
          <a:prstGeom prst="rect">
            <a:avLst/>
          </a:prstGeom>
          <a:noFill/>
          <a:ln w="9525" cap="flat" cmpd="sng">
            <a:solidFill>
              <a:srgbClr val="000000"/>
            </a:solidFill>
            <a:prstDash val="solid"/>
            <a:round/>
            <a:headEnd type="none" w="sm" len="sm"/>
            <a:tailEnd type="none" w="sm" len="sm"/>
          </a:ln>
        </p:spPr>
      </p:pic>
      <p:sp>
        <p:nvSpPr>
          <p:cNvPr id="2245" name="Google Shape;2245;p12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15</a:t>
            </a:fld>
            <a:endParaRPr sz="600"/>
          </a:p>
        </p:txBody>
      </p:sp>
      <p:pic>
        <p:nvPicPr>
          <p:cNvPr id="2246" name="Google Shape;2246;p120"/>
          <p:cNvPicPr preferRelativeResize="0"/>
          <p:nvPr/>
        </p:nvPicPr>
        <p:blipFill>
          <a:blip r:embed="rId5">
            <a:alphaModFix/>
          </a:blip>
          <a:stretch>
            <a:fillRect/>
          </a:stretch>
        </p:blipFill>
        <p:spPr>
          <a:xfrm>
            <a:off x="5788575" y="2861575"/>
            <a:ext cx="651250" cy="783050"/>
          </a:xfrm>
          <a:prstGeom prst="rect">
            <a:avLst/>
          </a:prstGeom>
          <a:noFill/>
          <a:ln>
            <a:noFill/>
          </a:ln>
        </p:spPr>
      </p:pic>
      <p:sp>
        <p:nvSpPr>
          <p:cNvPr id="2247" name="Google Shape;2247;p120"/>
          <p:cNvSpPr txBox="1">
            <a:spLocks noGrp="1"/>
          </p:cNvSpPr>
          <p:nvPr>
            <p:ph type="body" idx="3"/>
          </p:nvPr>
        </p:nvSpPr>
        <p:spPr>
          <a:xfrm>
            <a:off x="6609525" y="2873825"/>
            <a:ext cx="2412600" cy="13449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Clr>
                <a:schemeClr val="dk1"/>
              </a:buClr>
              <a:buSzPts val="1100"/>
              <a:buFont typeface="Arial"/>
              <a:buNone/>
            </a:pPr>
            <a:r>
              <a:rPr lang="en">
                <a:solidFill>
                  <a:schemeClr val="dk1"/>
                </a:solidFill>
              </a:rPr>
              <a:t>It includes guarantees availability by design and locks down access to only those ports necessary to connect to the labs.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51"/>
        <p:cNvGrpSpPr/>
        <p:nvPr/>
      </p:nvGrpSpPr>
      <p:grpSpPr>
        <a:xfrm>
          <a:off x="0" y="0"/>
          <a:ext cx="0" cy="0"/>
          <a:chOff x="0" y="0"/>
          <a:chExt cx="0" cy="0"/>
        </a:xfrm>
      </p:grpSpPr>
      <p:sp>
        <p:nvSpPr>
          <p:cNvPr id="2252" name="Google Shape;2252;p12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53" name="Google Shape;2253;p121"/>
          <p:cNvSpPr txBox="1"/>
          <p:nvPr/>
        </p:nvSpPr>
        <p:spPr>
          <a:xfrm>
            <a:off x="3067050" y="1600800"/>
            <a:ext cx="5094900" cy="182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Roboto"/>
                <a:ea typeface="Roboto"/>
                <a:cs typeface="Roboto"/>
                <a:sym typeface="Roboto"/>
              </a:rPr>
              <a:t>SaaS (Software as a Service)</a:t>
            </a:r>
            <a:endParaRPr sz="2400" b="1">
              <a:latin typeface="Roboto"/>
              <a:ea typeface="Roboto"/>
              <a:cs typeface="Roboto"/>
              <a:sym typeface="Roboto"/>
            </a:endParaRPr>
          </a:p>
          <a:p>
            <a:pPr marL="0" lvl="0" indent="0" algn="l" rtl="0">
              <a:spcBef>
                <a:spcPts val="0"/>
              </a:spcBef>
              <a:spcAft>
                <a:spcPts val="0"/>
              </a:spcAft>
              <a:buNone/>
            </a:pPr>
            <a:r>
              <a:rPr lang="en" sz="2400">
                <a:latin typeface="Roboto Light"/>
                <a:ea typeface="Roboto Light"/>
                <a:cs typeface="Roboto Light"/>
                <a:sym typeface="Roboto Light"/>
              </a:rPr>
              <a:t>A service provider delivers software and applications through the internet. Users subscribe to the software and access it through the web or vendor APIs.</a:t>
            </a:r>
            <a:endParaRPr sz="2400">
              <a:latin typeface="Roboto Light"/>
              <a:ea typeface="Roboto Light"/>
              <a:cs typeface="Roboto Light"/>
              <a:sym typeface="Roboto Light"/>
            </a:endParaRPr>
          </a:p>
        </p:txBody>
      </p:sp>
      <p:pic>
        <p:nvPicPr>
          <p:cNvPr id="2254" name="Google Shape;2254;p121"/>
          <p:cNvPicPr preferRelativeResize="0"/>
          <p:nvPr/>
        </p:nvPicPr>
        <p:blipFill>
          <a:blip r:embed="rId3">
            <a:alphaModFix/>
          </a:blip>
          <a:stretch>
            <a:fillRect/>
          </a:stretch>
        </p:blipFill>
        <p:spPr>
          <a:xfrm>
            <a:off x="1725700" y="1600802"/>
            <a:ext cx="1049850" cy="1535976"/>
          </a:xfrm>
          <a:prstGeom prst="rect">
            <a:avLst/>
          </a:prstGeom>
          <a:noFill/>
          <a:ln>
            <a:noFill/>
          </a:ln>
        </p:spPr>
      </p:pic>
      <p:sp>
        <p:nvSpPr>
          <p:cNvPr id="2255" name="Google Shape;2255;p12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16</a:t>
            </a:fld>
            <a:endParaRPr sz="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259"/>
        <p:cNvGrpSpPr/>
        <p:nvPr/>
      </p:nvGrpSpPr>
      <p:grpSpPr>
        <a:xfrm>
          <a:off x="0" y="0"/>
          <a:ext cx="0" cy="0"/>
          <a:chOff x="0" y="0"/>
          <a:chExt cx="0" cy="0"/>
        </a:xfrm>
      </p:grpSpPr>
      <p:pic>
        <p:nvPicPr>
          <p:cNvPr id="2260" name="Google Shape;2260;p122"/>
          <p:cNvPicPr preferRelativeResize="0"/>
          <p:nvPr/>
        </p:nvPicPr>
        <p:blipFill rotWithShape="1">
          <a:blip r:embed="rId3">
            <a:alphaModFix/>
          </a:blip>
          <a:srcRect/>
          <a:stretch/>
        </p:blipFill>
        <p:spPr>
          <a:xfrm>
            <a:off x="0" y="-4"/>
            <a:ext cx="9168602" cy="5156258"/>
          </a:xfrm>
          <a:prstGeom prst="rect">
            <a:avLst/>
          </a:prstGeom>
          <a:noFill/>
          <a:ln>
            <a:noFill/>
          </a:ln>
        </p:spPr>
      </p:pic>
      <p:sp>
        <p:nvSpPr>
          <p:cNvPr id="2261" name="Google Shape;2261;p12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SaaS (Software as a Service)</a:t>
            </a:r>
            <a:endParaRPr>
              <a:solidFill>
                <a:srgbClr val="FFFFFF"/>
              </a:solidFill>
            </a:endParaRPr>
          </a:p>
        </p:txBody>
      </p:sp>
      <p:sp>
        <p:nvSpPr>
          <p:cNvPr id="2262" name="Google Shape;2262;p122"/>
          <p:cNvSpPr txBox="1">
            <a:spLocks noGrp="1"/>
          </p:cNvSpPr>
          <p:nvPr>
            <p:ph type="subTitle" idx="1"/>
          </p:nvPr>
        </p:nvSpPr>
        <p:spPr>
          <a:xfrm>
            <a:off x="0" y="675975"/>
            <a:ext cx="8869800" cy="1297500"/>
          </a:xfrm>
          <a:prstGeom prst="rect">
            <a:avLst/>
          </a:prstGeom>
        </p:spPr>
        <p:txBody>
          <a:bodyPr spcFirstLastPara="1" wrap="square" lIns="457200" tIns="91425" rIns="0" bIns="91425" anchor="t" anchorCtr="0">
            <a:noAutofit/>
          </a:bodyPr>
          <a:lstStyle/>
          <a:p>
            <a:pPr marL="0" lvl="0" indent="0" algn="l" rtl="0">
              <a:spcBef>
                <a:spcPts val="0"/>
              </a:spcBef>
              <a:spcAft>
                <a:spcPts val="0"/>
              </a:spcAft>
              <a:buNone/>
            </a:pPr>
            <a:r>
              <a:rPr lang="en" sz="1750">
                <a:solidFill>
                  <a:srgbClr val="FFFFFF"/>
                </a:solidFill>
              </a:rPr>
              <a:t>The software runs in environments that are guaranteed by the provider to be secure. Engineers do not need to worry about secure deployment.</a:t>
            </a:r>
            <a:endParaRPr sz="1750">
              <a:solidFill>
                <a:srgbClr val="FFFFFF"/>
              </a:solidFill>
            </a:endParaRPr>
          </a:p>
        </p:txBody>
      </p:sp>
      <p:sp>
        <p:nvSpPr>
          <p:cNvPr id="2263" name="Google Shape;2263;p12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17</a:t>
            </a:fld>
            <a:endParaRPr sz="600">
              <a:solidFill>
                <a:srgbClr val="FFFFFF"/>
              </a:solidFill>
            </a:endParaRPr>
          </a:p>
        </p:txBody>
      </p:sp>
      <p:sp>
        <p:nvSpPr>
          <p:cNvPr id="2264" name="Google Shape;2264;p12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cxnSp>
        <p:nvCxnSpPr>
          <p:cNvPr id="2265" name="Google Shape;2265;p122"/>
          <p:cNvCxnSpPr/>
          <p:nvPr/>
        </p:nvCxnSpPr>
        <p:spPr>
          <a:xfrm>
            <a:off x="274375" y="640080"/>
            <a:ext cx="8595600" cy="1020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0BDC3"/>
        </a:solidFill>
        <a:effectLst/>
      </p:bgPr>
    </p:bg>
    <p:spTree>
      <p:nvGrpSpPr>
        <p:cNvPr id="1" name="Shape 2269"/>
        <p:cNvGrpSpPr/>
        <p:nvPr/>
      </p:nvGrpSpPr>
      <p:grpSpPr>
        <a:xfrm>
          <a:off x="0" y="0"/>
          <a:ext cx="0" cy="0"/>
          <a:chOff x="0" y="0"/>
          <a:chExt cx="0" cy="0"/>
        </a:xfrm>
      </p:grpSpPr>
      <p:sp>
        <p:nvSpPr>
          <p:cNvPr id="2270" name="Google Shape;2270;p123"/>
          <p:cNvSpPr/>
          <p:nvPr/>
        </p:nvSpPr>
        <p:spPr>
          <a:xfrm>
            <a:off x="238125" y="228600"/>
            <a:ext cx="8658300" cy="469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23"/>
          <p:cNvSpPr txBox="1">
            <a:spLocks noGrp="1"/>
          </p:cNvSpPr>
          <p:nvPr>
            <p:ph type="title"/>
          </p:nvPr>
        </p:nvSpPr>
        <p:spPr>
          <a:xfrm>
            <a:off x="5486400" y="1935300"/>
            <a:ext cx="3343500" cy="1343100"/>
          </a:xfrm>
          <a:prstGeom prst="rect">
            <a:avLst/>
          </a:prstGeom>
        </p:spPr>
        <p:txBody>
          <a:bodyPr spcFirstLastPara="1" wrap="square" lIns="0" tIns="91425" rIns="0"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Cloud software such as the </a:t>
            </a:r>
            <a:r>
              <a:rPr lang="en" sz="1600" b="1">
                <a:solidFill>
                  <a:schemeClr val="dk1"/>
                </a:solidFill>
                <a:latin typeface="Roboto"/>
                <a:ea typeface="Roboto"/>
                <a:cs typeface="Roboto"/>
                <a:sym typeface="Roboto"/>
              </a:rPr>
              <a:t>Microsoft 365 Cloud Office Suite</a:t>
            </a:r>
            <a:br>
              <a:rPr lang="en" sz="1600">
                <a:solidFill>
                  <a:schemeClr val="dk1"/>
                </a:solidFill>
                <a:latin typeface="Roboto"/>
                <a:ea typeface="Roboto"/>
                <a:cs typeface="Roboto"/>
                <a:sym typeface="Roboto"/>
              </a:rPr>
            </a:br>
            <a:r>
              <a:rPr lang="en" sz="1600">
                <a:solidFill>
                  <a:schemeClr val="dk1"/>
                </a:solidFill>
                <a:latin typeface="Roboto"/>
                <a:ea typeface="Roboto"/>
                <a:cs typeface="Roboto"/>
                <a:sym typeface="Roboto"/>
              </a:rPr>
              <a:t>and </a:t>
            </a:r>
            <a:r>
              <a:rPr lang="en" sz="1600" b="1">
                <a:solidFill>
                  <a:schemeClr val="dk1"/>
                </a:solidFill>
                <a:latin typeface="Roboto"/>
                <a:ea typeface="Roboto"/>
                <a:cs typeface="Roboto"/>
                <a:sym typeface="Roboto"/>
              </a:rPr>
              <a:t>Apple’s Cloud iWork</a:t>
            </a:r>
            <a:r>
              <a:rPr lang="en" sz="1600">
                <a:solidFill>
                  <a:schemeClr val="dk1"/>
                </a:solidFill>
                <a:latin typeface="Roboto"/>
                <a:ea typeface="Roboto"/>
                <a:cs typeface="Roboto"/>
                <a:sym typeface="Roboto"/>
              </a:rPr>
              <a:t> </a:t>
            </a:r>
            <a:br>
              <a:rPr lang="en" sz="1600">
                <a:solidFill>
                  <a:schemeClr val="dk1"/>
                </a:solidFill>
                <a:latin typeface="Roboto"/>
                <a:ea typeface="Roboto"/>
                <a:cs typeface="Roboto"/>
                <a:sym typeface="Roboto"/>
              </a:rPr>
            </a:br>
            <a:r>
              <a:rPr lang="en" sz="1600">
                <a:solidFill>
                  <a:schemeClr val="dk1"/>
                </a:solidFill>
                <a:latin typeface="Roboto"/>
                <a:ea typeface="Roboto"/>
                <a:cs typeface="Roboto"/>
                <a:sym typeface="Roboto"/>
              </a:rPr>
              <a:t>are examples of SaaS.</a:t>
            </a:r>
            <a:endParaRPr sz="1600">
              <a:solidFill>
                <a:schemeClr val="dk1"/>
              </a:solidFill>
              <a:latin typeface="Roboto"/>
              <a:ea typeface="Roboto"/>
              <a:cs typeface="Roboto"/>
              <a:sym typeface="Roboto"/>
            </a:endParaRPr>
          </a:p>
          <a:p>
            <a:pPr marL="0" lvl="0" indent="0" algn="l" rtl="0">
              <a:spcBef>
                <a:spcPts val="800"/>
              </a:spcBef>
              <a:spcAft>
                <a:spcPts val="0"/>
              </a:spcAft>
              <a:buNone/>
            </a:pPr>
            <a:endParaRPr>
              <a:latin typeface="Roboto"/>
              <a:ea typeface="Roboto"/>
              <a:cs typeface="Roboto"/>
              <a:sym typeface="Roboto"/>
            </a:endParaRPr>
          </a:p>
        </p:txBody>
      </p:sp>
      <p:pic>
        <p:nvPicPr>
          <p:cNvPr id="2272" name="Google Shape;2272;p123"/>
          <p:cNvPicPr preferRelativeResize="0"/>
          <p:nvPr/>
        </p:nvPicPr>
        <p:blipFill rotWithShape="1">
          <a:blip r:embed="rId3">
            <a:alphaModFix/>
          </a:blip>
          <a:srcRect l="35694" t="-4166" r="-2826" b="-39988"/>
          <a:stretch/>
        </p:blipFill>
        <p:spPr>
          <a:xfrm rot="5400000">
            <a:off x="3075202" y="2411576"/>
            <a:ext cx="4146301" cy="390550"/>
          </a:xfrm>
          <a:prstGeom prst="rect">
            <a:avLst/>
          </a:prstGeom>
          <a:noFill/>
          <a:ln>
            <a:noFill/>
          </a:ln>
        </p:spPr>
      </p:pic>
      <p:cxnSp>
        <p:nvCxnSpPr>
          <p:cNvPr id="2273" name="Google Shape;2273;p123"/>
          <p:cNvCxnSpPr/>
          <p:nvPr/>
        </p:nvCxnSpPr>
        <p:spPr>
          <a:xfrm>
            <a:off x="647700" y="2576550"/>
            <a:ext cx="4257900" cy="0"/>
          </a:xfrm>
          <a:prstGeom prst="straightConnector1">
            <a:avLst/>
          </a:prstGeom>
          <a:noFill/>
          <a:ln w="9525" cap="flat" cmpd="sng">
            <a:solidFill>
              <a:schemeClr val="dk2"/>
            </a:solidFill>
            <a:prstDash val="dot"/>
            <a:round/>
            <a:headEnd type="none" w="med" len="med"/>
            <a:tailEnd type="none" w="med" len="med"/>
          </a:ln>
        </p:spPr>
      </p:cxnSp>
      <p:sp>
        <p:nvSpPr>
          <p:cNvPr id="2274" name="Google Shape;2274;p12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18</a:t>
            </a:fld>
            <a:endParaRPr sz="600"/>
          </a:p>
        </p:txBody>
      </p:sp>
      <p:pic>
        <p:nvPicPr>
          <p:cNvPr id="2275" name="Google Shape;2275;p123"/>
          <p:cNvPicPr preferRelativeResize="0"/>
          <p:nvPr/>
        </p:nvPicPr>
        <p:blipFill>
          <a:blip r:embed="rId4">
            <a:alphaModFix/>
          </a:blip>
          <a:stretch>
            <a:fillRect/>
          </a:stretch>
        </p:blipFill>
        <p:spPr>
          <a:xfrm>
            <a:off x="1422253" y="533700"/>
            <a:ext cx="2708794" cy="1851000"/>
          </a:xfrm>
          <a:prstGeom prst="rect">
            <a:avLst/>
          </a:prstGeom>
          <a:noFill/>
          <a:ln>
            <a:noFill/>
          </a:ln>
        </p:spPr>
      </p:pic>
      <p:pic>
        <p:nvPicPr>
          <p:cNvPr id="2276" name="Google Shape;2276;p123"/>
          <p:cNvPicPr preferRelativeResize="0"/>
          <p:nvPr/>
        </p:nvPicPr>
        <p:blipFill rotWithShape="1">
          <a:blip r:embed="rId5">
            <a:alphaModFix/>
          </a:blip>
          <a:srcRect b="16881"/>
          <a:stretch/>
        </p:blipFill>
        <p:spPr>
          <a:xfrm>
            <a:off x="1202088" y="2754575"/>
            <a:ext cx="3149124" cy="1700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80"/>
        <p:cNvGrpSpPr/>
        <p:nvPr/>
      </p:nvGrpSpPr>
      <p:grpSpPr>
        <a:xfrm>
          <a:off x="0" y="0"/>
          <a:ext cx="0" cy="0"/>
          <a:chOff x="0" y="0"/>
          <a:chExt cx="0" cy="0"/>
        </a:xfrm>
      </p:grpSpPr>
      <p:sp>
        <p:nvSpPr>
          <p:cNvPr id="2281" name="Google Shape;2281;p12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82" name="Google Shape;2282;p124"/>
          <p:cNvSpPr txBox="1"/>
          <p:nvPr/>
        </p:nvSpPr>
        <p:spPr>
          <a:xfrm>
            <a:off x="3067050" y="1600800"/>
            <a:ext cx="5094900" cy="182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Roboto"/>
                <a:ea typeface="Roboto"/>
                <a:cs typeface="Roboto"/>
                <a:sym typeface="Roboto"/>
              </a:rPr>
              <a:t>DaaS/DBaaS (Data as a Service/ Database as a Service)</a:t>
            </a:r>
            <a:endParaRPr sz="2400" b="1">
              <a:latin typeface="Roboto"/>
              <a:ea typeface="Roboto"/>
              <a:cs typeface="Roboto"/>
              <a:sym typeface="Roboto"/>
            </a:endParaRPr>
          </a:p>
          <a:p>
            <a:pPr marL="0" lvl="0" indent="0" algn="l" rtl="0">
              <a:spcBef>
                <a:spcPts val="0"/>
              </a:spcBef>
              <a:spcAft>
                <a:spcPts val="0"/>
              </a:spcAft>
              <a:buNone/>
            </a:pPr>
            <a:r>
              <a:rPr lang="en" sz="2400">
                <a:latin typeface="Roboto Light"/>
                <a:ea typeface="Roboto Light"/>
                <a:cs typeface="Roboto Light"/>
                <a:sym typeface="Roboto Light"/>
              </a:rPr>
              <a:t>A service that provides a company's data product to the user on demand, regardless of geographic or organizational distance between provider and consumer.</a:t>
            </a:r>
            <a:endParaRPr sz="2400">
              <a:latin typeface="Roboto Light"/>
              <a:ea typeface="Roboto Light"/>
              <a:cs typeface="Roboto Light"/>
              <a:sym typeface="Roboto Light"/>
            </a:endParaRPr>
          </a:p>
        </p:txBody>
      </p:sp>
      <p:pic>
        <p:nvPicPr>
          <p:cNvPr id="2283" name="Google Shape;2283;p124"/>
          <p:cNvPicPr preferRelativeResize="0"/>
          <p:nvPr/>
        </p:nvPicPr>
        <p:blipFill>
          <a:blip r:embed="rId3">
            <a:alphaModFix/>
          </a:blip>
          <a:stretch>
            <a:fillRect/>
          </a:stretch>
        </p:blipFill>
        <p:spPr>
          <a:xfrm>
            <a:off x="1725700" y="1600802"/>
            <a:ext cx="1049850" cy="1535976"/>
          </a:xfrm>
          <a:prstGeom prst="rect">
            <a:avLst/>
          </a:prstGeom>
          <a:noFill/>
          <a:ln>
            <a:noFill/>
          </a:ln>
        </p:spPr>
      </p:pic>
      <p:sp>
        <p:nvSpPr>
          <p:cNvPr id="2284" name="Google Shape;2284;p12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19</a:t>
            </a:fld>
            <a:endParaRPr sz="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9C9A9"/>
        </a:solidFill>
        <a:effectLst/>
      </p:bgPr>
    </p:bg>
    <p:spTree>
      <p:nvGrpSpPr>
        <p:cNvPr id="1" name="Shape 2044"/>
        <p:cNvGrpSpPr/>
        <p:nvPr/>
      </p:nvGrpSpPr>
      <p:grpSpPr>
        <a:xfrm>
          <a:off x="0" y="0"/>
          <a:ext cx="0" cy="0"/>
          <a:chOff x="0" y="0"/>
          <a:chExt cx="0" cy="0"/>
        </a:xfrm>
      </p:grpSpPr>
      <p:sp>
        <p:nvSpPr>
          <p:cNvPr id="2045" name="Google Shape;2045;p10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Class Objectives</a:t>
            </a:r>
            <a:endParaRPr/>
          </a:p>
        </p:txBody>
      </p:sp>
      <p:sp>
        <p:nvSpPr>
          <p:cNvPr id="2046" name="Google Shape;2046;p10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By the end of today’s class, you will be able to: </a:t>
            </a:r>
            <a:endParaRPr/>
          </a:p>
        </p:txBody>
      </p:sp>
      <p:sp>
        <p:nvSpPr>
          <p:cNvPr id="2047" name="Google Shape;2047;p10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a:t>
            </a:fld>
            <a:endParaRPr sz="600"/>
          </a:p>
        </p:txBody>
      </p:sp>
      <p:cxnSp>
        <p:nvCxnSpPr>
          <p:cNvPr id="2048" name="Google Shape;2048;p107"/>
          <p:cNvCxnSpPr/>
          <p:nvPr/>
        </p:nvCxnSpPr>
        <p:spPr>
          <a:xfrm>
            <a:off x="274320" y="4906455"/>
            <a:ext cx="8595600" cy="10200"/>
          </a:xfrm>
          <a:prstGeom prst="straightConnector1">
            <a:avLst/>
          </a:prstGeom>
          <a:noFill/>
          <a:ln w="9525" cap="flat" cmpd="sng">
            <a:solidFill>
              <a:schemeClr val="dk2"/>
            </a:solidFill>
            <a:prstDash val="solid"/>
            <a:round/>
            <a:headEnd type="none" w="med" len="med"/>
            <a:tailEnd type="none" w="med" len="med"/>
          </a:ln>
        </p:spPr>
      </p:cxnSp>
      <p:pic>
        <p:nvPicPr>
          <p:cNvPr id="2049" name="Google Shape;2049;p107"/>
          <p:cNvPicPr preferRelativeResize="0"/>
          <p:nvPr/>
        </p:nvPicPr>
        <p:blipFill rotWithShape="1">
          <a:blip r:embed="rId3">
            <a:alphaModFix/>
          </a:blip>
          <a:srcRect t="1830" b="1830"/>
          <a:stretch/>
        </p:blipFill>
        <p:spPr>
          <a:xfrm>
            <a:off x="429768" y="1402811"/>
            <a:ext cx="785567" cy="606900"/>
          </a:xfrm>
          <a:prstGeom prst="rect">
            <a:avLst/>
          </a:prstGeom>
          <a:noFill/>
          <a:ln>
            <a:noFill/>
          </a:ln>
        </p:spPr>
      </p:pic>
      <p:pic>
        <p:nvPicPr>
          <p:cNvPr id="2050" name="Google Shape;2050;p107"/>
          <p:cNvPicPr preferRelativeResize="0"/>
          <p:nvPr/>
        </p:nvPicPr>
        <p:blipFill rotWithShape="1">
          <a:blip r:embed="rId3">
            <a:alphaModFix/>
          </a:blip>
          <a:srcRect t="1830" b="1830"/>
          <a:stretch/>
        </p:blipFill>
        <p:spPr>
          <a:xfrm>
            <a:off x="429768" y="2227098"/>
            <a:ext cx="785567" cy="606900"/>
          </a:xfrm>
          <a:prstGeom prst="rect">
            <a:avLst/>
          </a:prstGeom>
          <a:noFill/>
          <a:ln>
            <a:noFill/>
          </a:ln>
        </p:spPr>
      </p:pic>
      <p:pic>
        <p:nvPicPr>
          <p:cNvPr id="2051" name="Google Shape;2051;p107"/>
          <p:cNvPicPr preferRelativeResize="0"/>
          <p:nvPr/>
        </p:nvPicPr>
        <p:blipFill rotWithShape="1">
          <a:blip r:embed="rId3">
            <a:alphaModFix/>
          </a:blip>
          <a:srcRect t="1830" b="1830"/>
          <a:stretch/>
        </p:blipFill>
        <p:spPr>
          <a:xfrm>
            <a:off x="429768" y="3082261"/>
            <a:ext cx="785567" cy="606900"/>
          </a:xfrm>
          <a:prstGeom prst="rect">
            <a:avLst/>
          </a:prstGeom>
          <a:noFill/>
          <a:ln>
            <a:noFill/>
          </a:ln>
        </p:spPr>
      </p:pic>
      <p:sp>
        <p:nvSpPr>
          <p:cNvPr id="2052" name="Google Shape;2052;p107"/>
          <p:cNvSpPr/>
          <p:nvPr/>
        </p:nvSpPr>
        <p:spPr>
          <a:xfrm>
            <a:off x="1352550" y="1378825"/>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07"/>
          <p:cNvSpPr txBox="1">
            <a:spLocks noGrp="1"/>
          </p:cNvSpPr>
          <p:nvPr>
            <p:ph type="subTitle" idx="1"/>
          </p:nvPr>
        </p:nvSpPr>
        <p:spPr>
          <a:xfrm>
            <a:off x="1560678" y="1398000"/>
            <a:ext cx="6930000" cy="606900"/>
          </a:xfrm>
          <a:prstGeom prst="rect">
            <a:avLst/>
          </a:prstGeom>
          <a:noFill/>
          <a:ln>
            <a:noFill/>
          </a:ln>
        </p:spPr>
        <p:txBody>
          <a:bodyPr spcFirstLastPara="1" wrap="square" lIns="0" tIns="137150" rIns="457200" bIns="0" anchor="ctr" anchorCtr="0">
            <a:noAutofit/>
          </a:bodyPr>
          <a:lstStyle/>
          <a:p>
            <a:pPr marL="0" lvl="0" indent="0" algn="l" rtl="0">
              <a:lnSpc>
                <a:spcPct val="100000"/>
              </a:lnSpc>
              <a:spcBef>
                <a:spcPts val="0"/>
              </a:spcBef>
              <a:spcAft>
                <a:spcPts val="1200"/>
              </a:spcAft>
              <a:buNone/>
            </a:pPr>
            <a:r>
              <a:rPr lang="en" sz="1400" dirty="0">
                <a:highlight>
                  <a:srgbClr val="FFFFFF"/>
                </a:highlight>
                <a:latin typeface="Roboto"/>
                <a:ea typeface="Roboto"/>
                <a:cs typeface="Roboto"/>
                <a:sym typeface="Roboto"/>
              </a:rPr>
              <a:t>Distinguish between cloud services and identify an appropriate service depending on an organization's needs.</a:t>
            </a:r>
            <a:endParaRPr sz="1400" dirty="0">
              <a:latin typeface="Roboto"/>
              <a:ea typeface="Roboto"/>
              <a:cs typeface="Roboto"/>
              <a:sym typeface="Roboto"/>
            </a:endParaRPr>
          </a:p>
        </p:txBody>
      </p:sp>
      <p:sp>
        <p:nvSpPr>
          <p:cNvPr id="2054" name="Google Shape;2054;p107"/>
          <p:cNvSpPr/>
          <p:nvPr/>
        </p:nvSpPr>
        <p:spPr>
          <a:xfrm>
            <a:off x="1352550" y="2231136"/>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07"/>
          <p:cNvSpPr/>
          <p:nvPr/>
        </p:nvSpPr>
        <p:spPr>
          <a:xfrm>
            <a:off x="1352550" y="3073850"/>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107"/>
          <p:cNvSpPr txBox="1">
            <a:spLocks noGrp="1"/>
          </p:cNvSpPr>
          <p:nvPr>
            <p:ph type="subTitle" idx="2"/>
          </p:nvPr>
        </p:nvSpPr>
        <p:spPr>
          <a:xfrm>
            <a:off x="1542148" y="2233556"/>
            <a:ext cx="6948600" cy="606900"/>
          </a:xfrm>
          <a:prstGeom prst="rect">
            <a:avLst/>
          </a:prstGeom>
          <a:noFill/>
          <a:ln>
            <a:noFill/>
          </a:ln>
        </p:spPr>
        <p:txBody>
          <a:bodyPr spcFirstLastPara="1" wrap="square" lIns="0" tIns="91425" rIns="457200" bIns="0" anchor="ctr" anchorCtr="0">
            <a:noAutofit/>
          </a:bodyPr>
          <a:lstStyle/>
          <a:p>
            <a:pPr marL="0" lvl="0" indent="0" algn="l" rtl="0">
              <a:spcBef>
                <a:spcPts val="0"/>
              </a:spcBef>
              <a:spcAft>
                <a:spcPts val="600"/>
              </a:spcAft>
              <a:buNone/>
            </a:pPr>
            <a:r>
              <a:rPr lang="en" sz="1400" dirty="0">
                <a:latin typeface="Roboto"/>
                <a:ea typeface="Roboto"/>
                <a:cs typeface="Roboto"/>
                <a:sym typeface="Roboto"/>
              </a:rPr>
              <a:t>Set up a virtual private cloud network.</a:t>
            </a:r>
            <a:endParaRPr sz="1400" dirty="0">
              <a:latin typeface="Roboto"/>
              <a:ea typeface="Roboto"/>
              <a:cs typeface="Roboto"/>
              <a:sym typeface="Roboto"/>
            </a:endParaRPr>
          </a:p>
        </p:txBody>
      </p:sp>
      <p:sp>
        <p:nvSpPr>
          <p:cNvPr id="2057" name="Google Shape;2057;p107"/>
          <p:cNvSpPr txBox="1">
            <a:spLocks noGrp="1"/>
          </p:cNvSpPr>
          <p:nvPr>
            <p:ph type="subTitle" idx="3"/>
          </p:nvPr>
        </p:nvSpPr>
        <p:spPr>
          <a:xfrm>
            <a:off x="1551356" y="3073649"/>
            <a:ext cx="6948600" cy="606900"/>
          </a:xfrm>
          <a:prstGeom prst="rect">
            <a:avLst/>
          </a:prstGeom>
          <a:noFill/>
          <a:ln>
            <a:noFill/>
          </a:ln>
        </p:spPr>
        <p:txBody>
          <a:bodyPr spcFirstLastPara="1" wrap="square" lIns="0" tIns="91425" rIns="457200" bIns="0" anchor="ctr" anchorCtr="0">
            <a:noAutofit/>
          </a:bodyPr>
          <a:lstStyle/>
          <a:p>
            <a:pPr marL="0" lvl="0" indent="0" algn="l" rtl="0">
              <a:spcBef>
                <a:spcPts val="0"/>
              </a:spcBef>
              <a:spcAft>
                <a:spcPts val="600"/>
              </a:spcAft>
              <a:buNone/>
            </a:pPr>
            <a:r>
              <a:rPr lang="en">
                <a:latin typeface="Roboto"/>
                <a:ea typeface="Roboto"/>
                <a:cs typeface="Roboto"/>
                <a:sym typeface="Roboto"/>
              </a:rPr>
              <a:t>Protect the cloud network with a firewall.</a:t>
            </a:r>
            <a:endParaRPr>
              <a:latin typeface="Roboto"/>
              <a:ea typeface="Roboto"/>
              <a:cs typeface="Roboto"/>
              <a:sym typeface="Roboto"/>
            </a:endParaRPr>
          </a:p>
        </p:txBody>
      </p:sp>
      <p:sp>
        <p:nvSpPr>
          <p:cNvPr id="2058" name="Google Shape;2058;p107"/>
          <p:cNvSpPr/>
          <p:nvPr/>
        </p:nvSpPr>
        <p:spPr>
          <a:xfrm>
            <a:off x="1352550" y="3916575"/>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9" name="Google Shape;2059;p107"/>
          <p:cNvPicPr preferRelativeResize="0"/>
          <p:nvPr/>
        </p:nvPicPr>
        <p:blipFill rotWithShape="1">
          <a:blip r:embed="rId3">
            <a:alphaModFix/>
          </a:blip>
          <a:srcRect t="1830" b="1830"/>
          <a:stretch/>
        </p:blipFill>
        <p:spPr>
          <a:xfrm>
            <a:off x="429768" y="3923786"/>
            <a:ext cx="785567" cy="606900"/>
          </a:xfrm>
          <a:prstGeom prst="rect">
            <a:avLst/>
          </a:prstGeom>
          <a:noFill/>
          <a:ln>
            <a:noFill/>
          </a:ln>
        </p:spPr>
      </p:pic>
      <p:sp>
        <p:nvSpPr>
          <p:cNvPr id="2060" name="Google Shape;2060;p107"/>
          <p:cNvSpPr txBox="1">
            <a:spLocks noGrp="1"/>
          </p:cNvSpPr>
          <p:nvPr>
            <p:ph type="subTitle" idx="4"/>
          </p:nvPr>
        </p:nvSpPr>
        <p:spPr>
          <a:xfrm>
            <a:off x="1560681" y="3916574"/>
            <a:ext cx="6948600" cy="606900"/>
          </a:xfrm>
          <a:prstGeom prst="rect">
            <a:avLst/>
          </a:prstGeom>
          <a:noFill/>
          <a:ln>
            <a:noFill/>
          </a:ln>
        </p:spPr>
        <p:txBody>
          <a:bodyPr spcFirstLastPara="1" wrap="square" lIns="0" tIns="91425" rIns="457200" bIns="0" anchor="ctr" anchorCtr="0">
            <a:noAutofit/>
          </a:bodyPr>
          <a:lstStyle/>
          <a:p>
            <a:pPr marL="0" lvl="0" indent="0" algn="l" rtl="0">
              <a:spcBef>
                <a:spcPts val="0"/>
              </a:spcBef>
              <a:spcAft>
                <a:spcPts val="600"/>
              </a:spcAft>
              <a:buNone/>
            </a:pPr>
            <a:r>
              <a:rPr lang="en">
                <a:latin typeface="Roboto"/>
                <a:ea typeface="Roboto"/>
                <a:cs typeface="Roboto"/>
                <a:sym typeface="Roboto"/>
              </a:rPr>
              <a:t>Deploy a virtual computer to your a network. </a:t>
            </a:r>
            <a:endParaRPr>
              <a:latin typeface="Roboto"/>
              <a:ea typeface="Roboto"/>
              <a:cs typeface="Roboto"/>
              <a:sym typeface="Roboto"/>
            </a:endParaRPr>
          </a:p>
        </p:txBody>
      </p:sp>
      <p:cxnSp>
        <p:nvCxnSpPr>
          <p:cNvPr id="2061" name="Google Shape;2061;p10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288"/>
        <p:cNvGrpSpPr/>
        <p:nvPr/>
      </p:nvGrpSpPr>
      <p:grpSpPr>
        <a:xfrm>
          <a:off x="0" y="0"/>
          <a:ext cx="0" cy="0"/>
          <a:chOff x="0" y="0"/>
          <a:chExt cx="0" cy="0"/>
        </a:xfrm>
      </p:grpSpPr>
      <p:pic>
        <p:nvPicPr>
          <p:cNvPr id="2289" name="Google Shape;2289;p125"/>
          <p:cNvPicPr preferRelativeResize="0"/>
          <p:nvPr/>
        </p:nvPicPr>
        <p:blipFill rotWithShape="1">
          <a:blip r:embed="rId3">
            <a:alphaModFix/>
          </a:blip>
          <a:srcRect l="2094" t="15797" r="16085" b="10759"/>
          <a:stretch/>
        </p:blipFill>
        <p:spPr>
          <a:xfrm>
            <a:off x="0" y="0"/>
            <a:ext cx="9168602" cy="5143504"/>
          </a:xfrm>
          <a:prstGeom prst="rect">
            <a:avLst/>
          </a:prstGeom>
          <a:noFill/>
          <a:ln>
            <a:noFill/>
          </a:ln>
        </p:spPr>
      </p:pic>
      <p:sp>
        <p:nvSpPr>
          <p:cNvPr id="2290" name="Google Shape;2290;p12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91" name="Google Shape;2291;p12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DaaS/DBaaS </a:t>
            </a:r>
            <a:br>
              <a:rPr lang="en">
                <a:solidFill>
                  <a:srgbClr val="FFFFFF"/>
                </a:solidFill>
              </a:rPr>
            </a:br>
            <a:r>
              <a:rPr lang="en">
                <a:solidFill>
                  <a:srgbClr val="FFFFFF"/>
                </a:solidFill>
              </a:rPr>
              <a:t>(Data as a Service/Database as a Service)</a:t>
            </a:r>
            <a:endParaRPr>
              <a:solidFill>
                <a:srgbClr val="FFFFFF"/>
              </a:solidFill>
            </a:endParaRPr>
          </a:p>
        </p:txBody>
      </p:sp>
      <p:sp>
        <p:nvSpPr>
          <p:cNvPr id="2292" name="Google Shape;2292;p125"/>
          <p:cNvSpPr txBox="1">
            <a:spLocks noGrp="1"/>
          </p:cNvSpPr>
          <p:nvPr>
            <p:ph type="subTitle" idx="1"/>
          </p:nvPr>
        </p:nvSpPr>
        <p:spPr>
          <a:xfrm>
            <a:off x="0" y="1064350"/>
            <a:ext cx="5097300" cy="22680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rPr>
              <a:t>The main security advantages of DaaS are high-availability and fault tolerance. </a:t>
            </a:r>
            <a:endParaRPr>
              <a:solidFill>
                <a:srgbClr val="FFFFFF"/>
              </a:solidFill>
            </a:endParaRPr>
          </a:p>
          <a:p>
            <a:pPr marL="0" lvl="0" indent="0" algn="l" rtl="0">
              <a:spcBef>
                <a:spcPts val="1000"/>
              </a:spcBef>
              <a:spcAft>
                <a:spcPts val="1000"/>
              </a:spcAft>
              <a:buNone/>
            </a:pPr>
            <a:r>
              <a:rPr lang="en">
                <a:solidFill>
                  <a:srgbClr val="FFFFFF"/>
                </a:solidFill>
              </a:rPr>
              <a:t>DaaS ensures data is always available, even if there is a power outage at a single data center, and ensures that data is deployed as close as possible to those consuming it, reducing latency. </a:t>
            </a:r>
            <a:endParaRPr>
              <a:solidFill>
                <a:srgbClr val="FFFFFF"/>
              </a:solidFill>
            </a:endParaRPr>
          </a:p>
        </p:txBody>
      </p:sp>
      <p:cxnSp>
        <p:nvCxnSpPr>
          <p:cNvPr id="2293" name="Google Shape;2293;p125"/>
          <p:cNvCxnSpPr/>
          <p:nvPr/>
        </p:nvCxnSpPr>
        <p:spPr>
          <a:xfrm>
            <a:off x="274375" y="1064355"/>
            <a:ext cx="6140700" cy="0"/>
          </a:xfrm>
          <a:prstGeom prst="straightConnector1">
            <a:avLst/>
          </a:prstGeom>
          <a:noFill/>
          <a:ln w="9525" cap="flat" cmpd="sng">
            <a:solidFill>
              <a:srgbClr val="FFFFFF"/>
            </a:solidFill>
            <a:prstDash val="solid"/>
            <a:round/>
            <a:headEnd type="none" w="med" len="med"/>
            <a:tailEnd type="none" w="med" len="med"/>
          </a:ln>
        </p:spPr>
      </p:cxnSp>
      <p:sp>
        <p:nvSpPr>
          <p:cNvPr id="2294" name="Google Shape;2294;p12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20</a:t>
            </a:fld>
            <a:endParaRPr sz="600">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98"/>
        <p:cNvGrpSpPr/>
        <p:nvPr/>
      </p:nvGrpSpPr>
      <p:grpSpPr>
        <a:xfrm>
          <a:off x="0" y="0"/>
          <a:ext cx="0" cy="0"/>
          <a:chOff x="0" y="0"/>
          <a:chExt cx="0" cy="0"/>
        </a:xfrm>
      </p:grpSpPr>
      <p:pic>
        <p:nvPicPr>
          <p:cNvPr id="2299" name="Google Shape;2299;p126"/>
          <p:cNvPicPr preferRelativeResize="0"/>
          <p:nvPr/>
        </p:nvPicPr>
        <p:blipFill rotWithShape="1">
          <a:blip r:embed="rId3">
            <a:alphaModFix/>
          </a:blip>
          <a:srcRect t="15853"/>
          <a:stretch/>
        </p:blipFill>
        <p:spPr>
          <a:xfrm>
            <a:off x="-12300" y="-50"/>
            <a:ext cx="9168599" cy="5143500"/>
          </a:xfrm>
          <a:prstGeom prst="rect">
            <a:avLst/>
          </a:prstGeom>
          <a:noFill/>
          <a:ln>
            <a:noFill/>
          </a:ln>
        </p:spPr>
      </p:pic>
      <p:cxnSp>
        <p:nvCxnSpPr>
          <p:cNvPr id="2300" name="Google Shape;2300;p126"/>
          <p:cNvCxnSpPr/>
          <p:nvPr/>
        </p:nvCxnSpPr>
        <p:spPr>
          <a:xfrm>
            <a:off x="274375" y="1054155"/>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01" name="Google Shape;2301;p12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DaaS/DBaaS</a:t>
            </a:r>
            <a:br>
              <a:rPr lang="en"/>
            </a:br>
            <a:r>
              <a:rPr lang="en"/>
              <a:t>(Data as a Service/Database as a Service)</a:t>
            </a:r>
            <a:endParaRPr/>
          </a:p>
        </p:txBody>
      </p:sp>
      <p:sp>
        <p:nvSpPr>
          <p:cNvPr id="2302" name="Google Shape;2302;p126"/>
          <p:cNvSpPr txBox="1">
            <a:spLocks noGrp="1"/>
          </p:cNvSpPr>
          <p:nvPr>
            <p:ph type="subTitle" idx="1"/>
          </p:nvPr>
        </p:nvSpPr>
        <p:spPr>
          <a:xfrm>
            <a:off x="0" y="1207975"/>
            <a:ext cx="5505600" cy="10506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An example of a DaaS is a marketing company that keep databases of consumers categorized for many different industries.</a:t>
            </a:r>
            <a:endParaRPr/>
          </a:p>
        </p:txBody>
      </p:sp>
      <p:sp>
        <p:nvSpPr>
          <p:cNvPr id="2303" name="Google Shape;2303;p12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04" name="Google Shape;2304;p12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21</a:t>
            </a:fld>
            <a:endParaRPr sz="6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08"/>
        <p:cNvGrpSpPr/>
        <p:nvPr/>
      </p:nvGrpSpPr>
      <p:grpSpPr>
        <a:xfrm>
          <a:off x="0" y="0"/>
          <a:ext cx="0" cy="0"/>
          <a:chOff x="0" y="0"/>
          <a:chExt cx="0" cy="0"/>
        </a:xfrm>
      </p:grpSpPr>
      <p:sp>
        <p:nvSpPr>
          <p:cNvPr id="2309" name="Google Shape;2309;p12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10" name="Google Shape;2310;p127"/>
          <p:cNvSpPr txBox="1"/>
          <p:nvPr/>
        </p:nvSpPr>
        <p:spPr>
          <a:xfrm>
            <a:off x="2335000" y="1600800"/>
            <a:ext cx="6425400" cy="182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Roboto"/>
                <a:ea typeface="Roboto"/>
                <a:cs typeface="Roboto"/>
                <a:sym typeface="Roboto"/>
              </a:rPr>
              <a:t>CaaS (Communications as a Service)</a:t>
            </a:r>
            <a:endParaRPr sz="2400" b="1">
              <a:latin typeface="Roboto"/>
              <a:ea typeface="Roboto"/>
              <a:cs typeface="Roboto"/>
              <a:sym typeface="Roboto"/>
            </a:endParaRPr>
          </a:p>
          <a:p>
            <a:pPr marL="0" lvl="0" indent="0" algn="l" rtl="0">
              <a:spcBef>
                <a:spcPts val="0"/>
              </a:spcBef>
              <a:spcAft>
                <a:spcPts val="0"/>
              </a:spcAft>
              <a:buNone/>
            </a:pPr>
            <a:r>
              <a:rPr lang="en" sz="2200">
                <a:latin typeface="Roboto Light"/>
                <a:ea typeface="Roboto Light"/>
                <a:cs typeface="Roboto Light"/>
                <a:sym typeface="Roboto Light"/>
              </a:rPr>
              <a:t>A service that provides an outsourced communications solution. Such communications can include Voice over IP (VoIP or Internet telephony), instant messaging (IM), and collaboration and video conference applications.</a:t>
            </a:r>
            <a:endParaRPr sz="2200">
              <a:latin typeface="Roboto Light"/>
              <a:ea typeface="Roboto Light"/>
              <a:cs typeface="Roboto Light"/>
              <a:sym typeface="Roboto Light"/>
            </a:endParaRPr>
          </a:p>
          <a:p>
            <a:pPr marL="0" lvl="0" indent="0" algn="l" rtl="0">
              <a:spcBef>
                <a:spcPts val="1000"/>
              </a:spcBef>
              <a:spcAft>
                <a:spcPts val="0"/>
              </a:spcAft>
              <a:buNone/>
            </a:pPr>
            <a:endParaRPr sz="2200">
              <a:latin typeface="Roboto Light"/>
              <a:ea typeface="Roboto Light"/>
              <a:cs typeface="Roboto Light"/>
              <a:sym typeface="Roboto Light"/>
            </a:endParaRPr>
          </a:p>
        </p:txBody>
      </p:sp>
      <p:pic>
        <p:nvPicPr>
          <p:cNvPr id="2311" name="Google Shape;2311;p127"/>
          <p:cNvPicPr preferRelativeResize="0"/>
          <p:nvPr/>
        </p:nvPicPr>
        <p:blipFill>
          <a:blip r:embed="rId3">
            <a:alphaModFix/>
          </a:blip>
          <a:stretch>
            <a:fillRect/>
          </a:stretch>
        </p:blipFill>
        <p:spPr>
          <a:xfrm>
            <a:off x="993650" y="1600802"/>
            <a:ext cx="1049850" cy="1535976"/>
          </a:xfrm>
          <a:prstGeom prst="rect">
            <a:avLst/>
          </a:prstGeom>
          <a:noFill/>
          <a:ln>
            <a:noFill/>
          </a:ln>
        </p:spPr>
      </p:pic>
      <p:sp>
        <p:nvSpPr>
          <p:cNvPr id="2312" name="Google Shape;2312;p12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22</a:t>
            </a:fld>
            <a:endParaRPr sz="6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9C9A9"/>
        </a:solidFill>
        <a:effectLst/>
      </p:bgPr>
    </p:bg>
    <p:spTree>
      <p:nvGrpSpPr>
        <p:cNvPr id="1" name="Shape 2316"/>
        <p:cNvGrpSpPr/>
        <p:nvPr/>
      </p:nvGrpSpPr>
      <p:grpSpPr>
        <a:xfrm>
          <a:off x="0" y="0"/>
          <a:ext cx="0" cy="0"/>
          <a:chOff x="0" y="0"/>
          <a:chExt cx="0" cy="0"/>
        </a:xfrm>
      </p:grpSpPr>
      <p:sp>
        <p:nvSpPr>
          <p:cNvPr id="2317" name="Google Shape;2317;p12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3"/>
              </a:rPr>
              <a:t>(Zoom.us)</a:t>
            </a:r>
            <a:endParaRPr/>
          </a:p>
        </p:txBody>
      </p:sp>
      <p:sp>
        <p:nvSpPr>
          <p:cNvPr id="2318" name="Google Shape;2318;p12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CaaS (Communications as a Service)</a:t>
            </a:r>
            <a:endParaRPr/>
          </a:p>
        </p:txBody>
      </p:sp>
      <p:sp>
        <p:nvSpPr>
          <p:cNvPr id="2319" name="Google Shape;2319;p128"/>
          <p:cNvSpPr txBox="1">
            <a:spLocks noGrp="1"/>
          </p:cNvSpPr>
          <p:nvPr>
            <p:ph type="subTitle" idx="1"/>
          </p:nvPr>
        </p:nvSpPr>
        <p:spPr>
          <a:xfrm>
            <a:off x="0" y="675975"/>
            <a:ext cx="4614300" cy="38523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CaaS guarantees security by ensuring that communications are not vulnerable to eavesdropping, and provides comprehensive monitoring/record-keeping for auditing purposes.</a:t>
            </a:r>
            <a:endParaRPr/>
          </a:p>
        </p:txBody>
      </p:sp>
      <p:pic>
        <p:nvPicPr>
          <p:cNvPr id="2320" name="Google Shape;2320;p128"/>
          <p:cNvPicPr preferRelativeResize="0"/>
          <p:nvPr/>
        </p:nvPicPr>
        <p:blipFill>
          <a:blip r:embed="rId4">
            <a:alphaModFix/>
          </a:blip>
          <a:stretch>
            <a:fillRect/>
          </a:stretch>
        </p:blipFill>
        <p:spPr>
          <a:xfrm>
            <a:off x="4532950" y="911700"/>
            <a:ext cx="4320801" cy="3626925"/>
          </a:xfrm>
          <a:prstGeom prst="rect">
            <a:avLst/>
          </a:prstGeom>
          <a:noFill/>
          <a:ln>
            <a:noFill/>
          </a:ln>
        </p:spPr>
      </p:pic>
      <p:sp>
        <p:nvSpPr>
          <p:cNvPr id="2321" name="Google Shape;2321;p12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23</a:t>
            </a:fld>
            <a:endParaRPr sz="6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40BDC3"/>
        </a:solidFill>
        <a:effectLst/>
      </p:bgPr>
    </p:bg>
    <p:spTree>
      <p:nvGrpSpPr>
        <p:cNvPr id="1" name="Shape 2325"/>
        <p:cNvGrpSpPr/>
        <p:nvPr/>
      </p:nvGrpSpPr>
      <p:grpSpPr>
        <a:xfrm>
          <a:off x="0" y="0"/>
          <a:ext cx="0" cy="0"/>
          <a:chOff x="0" y="0"/>
          <a:chExt cx="0" cy="0"/>
        </a:xfrm>
      </p:grpSpPr>
      <p:sp>
        <p:nvSpPr>
          <p:cNvPr id="2326" name="Google Shape;2326;p129"/>
          <p:cNvSpPr/>
          <p:nvPr/>
        </p:nvSpPr>
        <p:spPr>
          <a:xfrm>
            <a:off x="238125" y="228600"/>
            <a:ext cx="8658300" cy="4695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129"/>
          <p:cNvSpPr txBox="1">
            <a:spLocks noGrp="1"/>
          </p:cNvSpPr>
          <p:nvPr>
            <p:ph type="title"/>
          </p:nvPr>
        </p:nvSpPr>
        <p:spPr>
          <a:xfrm>
            <a:off x="5791200" y="2177550"/>
            <a:ext cx="2417400" cy="11007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are all examples </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of </a:t>
            </a:r>
            <a:r>
              <a:rPr lang="en" b="1">
                <a:solidFill>
                  <a:schemeClr val="dk1"/>
                </a:solidFill>
                <a:latin typeface="Roboto"/>
                <a:ea typeface="Roboto"/>
                <a:cs typeface="Roboto"/>
                <a:sym typeface="Roboto"/>
              </a:rPr>
              <a:t>CaaS</a:t>
            </a:r>
            <a:endParaRPr b="1">
              <a:latin typeface="Roboto"/>
              <a:ea typeface="Roboto"/>
              <a:cs typeface="Roboto"/>
              <a:sym typeface="Roboto"/>
            </a:endParaRPr>
          </a:p>
        </p:txBody>
      </p:sp>
      <p:pic>
        <p:nvPicPr>
          <p:cNvPr id="2328" name="Google Shape;2328;p129"/>
          <p:cNvPicPr preferRelativeResize="0"/>
          <p:nvPr/>
        </p:nvPicPr>
        <p:blipFill rotWithShape="1">
          <a:blip r:embed="rId3">
            <a:alphaModFix/>
          </a:blip>
          <a:srcRect l="35694" t="-4166" r="-2826" b="-39988"/>
          <a:stretch/>
        </p:blipFill>
        <p:spPr>
          <a:xfrm rot="5400000">
            <a:off x="3380002" y="2411576"/>
            <a:ext cx="4146301" cy="390550"/>
          </a:xfrm>
          <a:prstGeom prst="rect">
            <a:avLst/>
          </a:prstGeom>
          <a:noFill/>
          <a:ln>
            <a:noFill/>
          </a:ln>
        </p:spPr>
      </p:pic>
      <p:cxnSp>
        <p:nvCxnSpPr>
          <p:cNvPr id="2329" name="Google Shape;2329;p129"/>
          <p:cNvCxnSpPr/>
          <p:nvPr/>
        </p:nvCxnSpPr>
        <p:spPr>
          <a:xfrm>
            <a:off x="876300" y="2728950"/>
            <a:ext cx="4257900" cy="0"/>
          </a:xfrm>
          <a:prstGeom prst="straightConnector1">
            <a:avLst/>
          </a:prstGeom>
          <a:noFill/>
          <a:ln w="9525" cap="flat" cmpd="sng">
            <a:solidFill>
              <a:schemeClr val="dk2"/>
            </a:solidFill>
            <a:prstDash val="dot"/>
            <a:round/>
            <a:headEnd type="none" w="med" len="med"/>
            <a:tailEnd type="none" w="med" len="med"/>
          </a:ln>
        </p:spPr>
      </p:cxnSp>
      <p:sp>
        <p:nvSpPr>
          <p:cNvPr id="2330" name="Google Shape;2330;p12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24</a:t>
            </a:fld>
            <a:endParaRPr sz="600"/>
          </a:p>
        </p:txBody>
      </p:sp>
      <p:pic>
        <p:nvPicPr>
          <p:cNvPr id="2331" name="Google Shape;2331;p129"/>
          <p:cNvPicPr preferRelativeResize="0"/>
          <p:nvPr/>
        </p:nvPicPr>
        <p:blipFill rotWithShape="1">
          <a:blip r:embed="rId4">
            <a:alphaModFix/>
          </a:blip>
          <a:srcRect t="20684" b="12047"/>
          <a:stretch/>
        </p:blipFill>
        <p:spPr>
          <a:xfrm>
            <a:off x="1796550" y="525250"/>
            <a:ext cx="2417400" cy="915551"/>
          </a:xfrm>
          <a:prstGeom prst="rect">
            <a:avLst/>
          </a:prstGeom>
          <a:noFill/>
          <a:ln>
            <a:noFill/>
          </a:ln>
        </p:spPr>
      </p:pic>
      <p:cxnSp>
        <p:nvCxnSpPr>
          <p:cNvPr id="2332" name="Google Shape;2332;p129"/>
          <p:cNvCxnSpPr/>
          <p:nvPr/>
        </p:nvCxnSpPr>
        <p:spPr>
          <a:xfrm>
            <a:off x="876300" y="1553575"/>
            <a:ext cx="4257900" cy="0"/>
          </a:xfrm>
          <a:prstGeom prst="straightConnector1">
            <a:avLst/>
          </a:prstGeom>
          <a:noFill/>
          <a:ln w="9525" cap="flat" cmpd="sng">
            <a:solidFill>
              <a:schemeClr val="dk2"/>
            </a:solidFill>
            <a:prstDash val="dot"/>
            <a:round/>
            <a:headEnd type="none" w="med" len="med"/>
            <a:tailEnd type="none" w="med" len="med"/>
          </a:ln>
        </p:spPr>
      </p:cxnSp>
      <p:pic>
        <p:nvPicPr>
          <p:cNvPr id="2333" name="Google Shape;2333;p129"/>
          <p:cNvPicPr preferRelativeResize="0"/>
          <p:nvPr/>
        </p:nvPicPr>
        <p:blipFill rotWithShape="1">
          <a:blip r:embed="rId5">
            <a:alphaModFix/>
          </a:blip>
          <a:srcRect t="35565" b="32682"/>
          <a:stretch/>
        </p:blipFill>
        <p:spPr>
          <a:xfrm>
            <a:off x="1669050" y="2957300"/>
            <a:ext cx="2672401" cy="848551"/>
          </a:xfrm>
          <a:prstGeom prst="rect">
            <a:avLst/>
          </a:prstGeom>
          <a:noFill/>
          <a:ln>
            <a:noFill/>
          </a:ln>
        </p:spPr>
      </p:pic>
      <p:pic>
        <p:nvPicPr>
          <p:cNvPr id="2334" name="Google Shape;2334;p129"/>
          <p:cNvPicPr preferRelativeResize="0"/>
          <p:nvPr/>
        </p:nvPicPr>
        <p:blipFill>
          <a:blip r:embed="rId6">
            <a:alphaModFix/>
          </a:blip>
          <a:stretch>
            <a:fillRect/>
          </a:stretch>
        </p:blipFill>
        <p:spPr>
          <a:xfrm>
            <a:off x="1780400" y="1710525"/>
            <a:ext cx="2449700" cy="861475"/>
          </a:xfrm>
          <a:prstGeom prst="rect">
            <a:avLst/>
          </a:prstGeom>
          <a:noFill/>
          <a:ln>
            <a:noFill/>
          </a:ln>
        </p:spPr>
      </p:pic>
      <p:cxnSp>
        <p:nvCxnSpPr>
          <p:cNvPr id="2335" name="Google Shape;2335;p129"/>
          <p:cNvCxnSpPr/>
          <p:nvPr/>
        </p:nvCxnSpPr>
        <p:spPr>
          <a:xfrm>
            <a:off x="876300" y="3916700"/>
            <a:ext cx="4257900" cy="0"/>
          </a:xfrm>
          <a:prstGeom prst="straightConnector1">
            <a:avLst/>
          </a:prstGeom>
          <a:noFill/>
          <a:ln w="9525" cap="flat" cmpd="sng">
            <a:solidFill>
              <a:schemeClr val="dk2"/>
            </a:solidFill>
            <a:prstDash val="dot"/>
            <a:round/>
            <a:headEnd type="none" w="med" len="med"/>
            <a:tailEnd type="none" w="med" len="med"/>
          </a:ln>
        </p:spPr>
      </p:cxnSp>
      <p:pic>
        <p:nvPicPr>
          <p:cNvPr id="2336" name="Google Shape;2336;p129"/>
          <p:cNvPicPr preferRelativeResize="0"/>
          <p:nvPr/>
        </p:nvPicPr>
        <p:blipFill rotWithShape="1">
          <a:blip r:embed="rId7">
            <a:alphaModFix/>
          </a:blip>
          <a:srcRect t="38927" b="39331"/>
          <a:stretch/>
        </p:blipFill>
        <p:spPr>
          <a:xfrm>
            <a:off x="1478900" y="4091275"/>
            <a:ext cx="3052700" cy="663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sp>
        <p:nvSpPr>
          <p:cNvPr id="2341" name="Google Shape;2341;p13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42" name="Google Shape;2342;p130"/>
          <p:cNvSpPr txBox="1"/>
          <p:nvPr/>
        </p:nvSpPr>
        <p:spPr>
          <a:xfrm>
            <a:off x="3067050" y="1600800"/>
            <a:ext cx="5469900" cy="182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Roboto"/>
                <a:ea typeface="Roboto"/>
                <a:cs typeface="Roboto"/>
                <a:sym typeface="Roboto"/>
              </a:rPr>
              <a:t>XaaS (Anything as a Service)</a:t>
            </a:r>
            <a:endParaRPr sz="2400" b="1">
              <a:latin typeface="Roboto"/>
              <a:ea typeface="Roboto"/>
              <a:cs typeface="Roboto"/>
              <a:sym typeface="Roboto"/>
            </a:endParaRPr>
          </a:p>
          <a:p>
            <a:pPr marL="0" lvl="0" indent="0" algn="l" rtl="0">
              <a:spcBef>
                <a:spcPts val="0"/>
              </a:spcBef>
              <a:spcAft>
                <a:spcPts val="0"/>
              </a:spcAft>
              <a:buNone/>
            </a:pPr>
            <a:r>
              <a:rPr lang="en" sz="2400">
                <a:latin typeface="Roboto Light"/>
                <a:ea typeface="Roboto Light"/>
                <a:cs typeface="Roboto Light"/>
                <a:sym typeface="Roboto Light"/>
              </a:rPr>
              <a:t>Services providing all the offerings </a:t>
            </a:r>
            <a:br>
              <a:rPr lang="en" sz="2400">
                <a:latin typeface="Roboto Light"/>
                <a:ea typeface="Roboto Light"/>
                <a:cs typeface="Roboto Light"/>
                <a:sym typeface="Roboto Light"/>
              </a:rPr>
            </a:br>
            <a:r>
              <a:rPr lang="en" sz="2400">
                <a:latin typeface="Roboto Light"/>
                <a:ea typeface="Roboto Light"/>
                <a:cs typeface="Roboto Light"/>
                <a:sym typeface="Roboto Light"/>
              </a:rPr>
              <a:t>via cloud computing as opposed to locally, or on-premises.</a:t>
            </a:r>
            <a:endParaRPr sz="2400">
              <a:latin typeface="Roboto Light"/>
              <a:ea typeface="Roboto Light"/>
              <a:cs typeface="Roboto Light"/>
              <a:sym typeface="Roboto Light"/>
            </a:endParaRPr>
          </a:p>
        </p:txBody>
      </p:sp>
      <p:pic>
        <p:nvPicPr>
          <p:cNvPr id="2343" name="Google Shape;2343;p130"/>
          <p:cNvPicPr preferRelativeResize="0"/>
          <p:nvPr/>
        </p:nvPicPr>
        <p:blipFill>
          <a:blip r:embed="rId3">
            <a:alphaModFix/>
          </a:blip>
          <a:stretch>
            <a:fillRect/>
          </a:stretch>
        </p:blipFill>
        <p:spPr>
          <a:xfrm>
            <a:off x="1725700" y="1600802"/>
            <a:ext cx="1049850" cy="1535976"/>
          </a:xfrm>
          <a:prstGeom prst="rect">
            <a:avLst/>
          </a:prstGeom>
          <a:noFill/>
          <a:ln>
            <a:noFill/>
          </a:ln>
        </p:spPr>
      </p:pic>
      <p:sp>
        <p:nvSpPr>
          <p:cNvPr id="2344" name="Google Shape;2344;p13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25</a:t>
            </a:fld>
            <a:endParaRPr sz="6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FFFFFF">
                <a:alpha val="0"/>
              </a:srgbClr>
            </a:gs>
            <a:gs pos="57000">
              <a:srgbClr val="CFF6F7"/>
            </a:gs>
            <a:gs pos="100000">
              <a:srgbClr val="40BDC3"/>
            </a:gs>
          </a:gsLst>
          <a:path path="circle">
            <a:fillToRect l="50000" t="50000" r="50000" b="50000"/>
          </a:path>
          <a:tileRect/>
        </a:gradFill>
        <a:effectLst/>
      </p:bgPr>
    </p:bg>
    <p:spTree>
      <p:nvGrpSpPr>
        <p:cNvPr id="1" name="Shape 2348"/>
        <p:cNvGrpSpPr/>
        <p:nvPr/>
      </p:nvGrpSpPr>
      <p:grpSpPr>
        <a:xfrm>
          <a:off x="0" y="0"/>
          <a:ext cx="0" cy="0"/>
          <a:chOff x="0" y="0"/>
          <a:chExt cx="0" cy="0"/>
        </a:xfrm>
      </p:grpSpPr>
      <p:pic>
        <p:nvPicPr>
          <p:cNvPr id="2349" name="Google Shape;2349;p131"/>
          <p:cNvPicPr preferRelativeResize="0"/>
          <p:nvPr/>
        </p:nvPicPr>
        <p:blipFill rotWithShape="1">
          <a:blip r:embed="rId3">
            <a:alphaModFix/>
          </a:blip>
          <a:srcRect l="-3526" t="-1304" r="-4991" b="-3870"/>
          <a:stretch/>
        </p:blipFill>
        <p:spPr>
          <a:xfrm>
            <a:off x="2490437" y="676612"/>
            <a:ext cx="3988074" cy="3694777"/>
          </a:xfrm>
          <a:prstGeom prst="rect">
            <a:avLst/>
          </a:prstGeom>
          <a:noFill/>
          <a:ln>
            <a:noFill/>
          </a:ln>
        </p:spPr>
      </p:pic>
      <p:sp>
        <p:nvSpPr>
          <p:cNvPr id="2350" name="Google Shape;2350;p13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51" name="Google Shape;2351;p13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XaaS (Anything as a Service)</a:t>
            </a:r>
            <a:endParaRPr/>
          </a:p>
        </p:txBody>
      </p:sp>
      <p:sp>
        <p:nvSpPr>
          <p:cNvPr id="2352" name="Google Shape;2352;p131"/>
          <p:cNvSpPr txBox="1"/>
          <p:nvPr/>
        </p:nvSpPr>
        <p:spPr>
          <a:xfrm>
            <a:off x="3200300" y="1881975"/>
            <a:ext cx="2470200" cy="8025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4200" b="1">
                <a:solidFill>
                  <a:schemeClr val="dk2"/>
                </a:solidFill>
              </a:rPr>
              <a:t>XaaS</a:t>
            </a:r>
            <a:endParaRPr sz="4200" b="1">
              <a:solidFill>
                <a:schemeClr val="dk2"/>
              </a:solidFill>
            </a:endParaRPr>
          </a:p>
        </p:txBody>
      </p:sp>
      <p:sp>
        <p:nvSpPr>
          <p:cNvPr id="2353" name="Google Shape;2353;p13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26</a:t>
            </a:fld>
            <a:endParaRPr sz="600"/>
          </a:p>
        </p:txBody>
      </p:sp>
      <p:sp>
        <p:nvSpPr>
          <p:cNvPr id="2354" name="Google Shape;2354;p131"/>
          <p:cNvSpPr/>
          <p:nvPr/>
        </p:nvSpPr>
        <p:spPr>
          <a:xfrm>
            <a:off x="2388550" y="4327325"/>
            <a:ext cx="1649700" cy="3534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2"/>
                </a:solidFill>
                <a:latin typeface="Roboto"/>
                <a:ea typeface="Roboto"/>
                <a:cs typeface="Roboto"/>
                <a:sym typeface="Roboto"/>
              </a:rPr>
              <a:t>Communications</a:t>
            </a:r>
            <a:endParaRPr b="1">
              <a:solidFill>
                <a:schemeClr val="dk2"/>
              </a:solidFill>
              <a:latin typeface="Roboto"/>
              <a:ea typeface="Roboto"/>
              <a:cs typeface="Roboto"/>
              <a:sym typeface="Roboto"/>
            </a:endParaRPr>
          </a:p>
        </p:txBody>
      </p:sp>
      <p:sp>
        <p:nvSpPr>
          <p:cNvPr id="2355" name="Google Shape;2355;p131"/>
          <p:cNvSpPr/>
          <p:nvPr/>
        </p:nvSpPr>
        <p:spPr>
          <a:xfrm>
            <a:off x="4056050" y="4327325"/>
            <a:ext cx="758700" cy="3534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2"/>
                </a:solidFill>
                <a:latin typeface="Roboto"/>
                <a:ea typeface="Roboto"/>
                <a:cs typeface="Roboto"/>
                <a:sym typeface="Roboto"/>
              </a:rPr>
              <a:t>Data</a:t>
            </a:r>
            <a:endParaRPr b="1">
              <a:solidFill>
                <a:schemeClr val="dk2"/>
              </a:solidFill>
              <a:latin typeface="Roboto"/>
              <a:ea typeface="Roboto"/>
              <a:cs typeface="Roboto"/>
              <a:sym typeface="Roboto"/>
            </a:endParaRPr>
          </a:p>
        </p:txBody>
      </p:sp>
      <p:sp>
        <p:nvSpPr>
          <p:cNvPr id="2356" name="Google Shape;2356;p131"/>
          <p:cNvSpPr/>
          <p:nvPr/>
        </p:nvSpPr>
        <p:spPr>
          <a:xfrm>
            <a:off x="5165500" y="4327325"/>
            <a:ext cx="1110900" cy="3534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2"/>
                </a:solidFill>
                <a:latin typeface="Roboto"/>
                <a:ea typeface="Roboto"/>
                <a:cs typeface="Roboto"/>
                <a:sym typeface="Roboto"/>
              </a:rPr>
              <a:t>Software</a:t>
            </a:r>
            <a:endParaRPr b="1">
              <a:solidFill>
                <a:schemeClr val="dk2"/>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60"/>
        <p:cNvGrpSpPr/>
        <p:nvPr/>
      </p:nvGrpSpPr>
      <p:grpSpPr>
        <a:xfrm>
          <a:off x="0" y="0"/>
          <a:ext cx="0" cy="0"/>
          <a:chOff x="0" y="0"/>
          <a:chExt cx="0" cy="0"/>
        </a:xfrm>
      </p:grpSpPr>
      <p:sp>
        <p:nvSpPr>
          <p:cNvPr id="2361" name="Google Shape;2361;p13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362" name="Google Shape;2362;p132"/>
          <p:cNvPicPr preferRelativeResize="0"/>
          <p:nvPr/>
        </p:nvPicPr>
        <p:blipFill>
          <a:blip r:embed="rId3">
            <a:alphaModFix/>
          </a:blip>
          <a:stretch>
            <a:fillRect/>
          </a:stretch>
        </p:blipFill>
        <p:spPr>
          <a:xfrm>
            <a:off x="175" y="0"/>
            <a:ext cx="9144000" cy="5143500"/>
          </a:xfrm>
          <a:prstGeom prst="rect">
            <a:avLst/>
          </a:prstGeom>
          <a:noFill/>
          <a:ln>
            <a:noFill/>
          </a:ln>
        </p:spPr>
      </p:pic>
      <p:sp>
        <p:nvSpPr>
          <p:cNvPr id="2363" name="Google Shape;2363;p132"/>
          <p:cNvSpPr txBox="1"/>
          <p:nvPr/>
        </p:nvSpPr>
        <p:spPr>
          <a:xfrm>
            <a:off x="3631000" y="1122000"/>
            <a:ext cx="5238600" cy="3083100"/>
          </a:xfrm>
          <a:prstGeom prst="rect">
            <a:avLst/>
          </a:prstGeom>
          <a:noFill/>
          <a:ln>
            <a:noFill/>
          </a:ln>
        </p:spPr>
        <p:txBody>
          <a:bodyPr spcFirstLastPara="1" wrap="square" lIns="457200" tIns="182875" rIns="274300" bIns="91425" anchor="t" anchorCtr="0">
            <a:noAutofit/>
          </a:bodyPr>
          <a:lstStyle/>
          <a:p>
            <a:pPr marL="0" lvl="0" indent="0" algn="l" rtl="0">
              <a:spcBef>
                <a:spcPts val="0"/>
              </a:spcBef>
              <a:spcAft>
                <a:spcPts val="0"/>
              </a:spcAft>
              <a:buNone/>
            </a:pPr>
            <a:r>
              <a:rPr lang="en" sz="2400">
                <a:solidFill>
                  <a:srgbClr val="FAF5AC"/>
                </a:solidFill>
                <a:latin typeface="Roboto"/>
                <a:ea typeface="Roboto"/>
                <a:cs typeface="Roboto"/>
                <a:sym typeface="Roboto"/>
              </a:rPr>
              <a:t>In class today, we will begin creating a </a:t>
            </a:r>
            <a:r>
              <a:rPr lang="en" sz="2400" b="1">
                <a:solidFill>
                  <a:srgbClr val="FAF5AC"/>
                </a:solidFill>
                <a:latin typeface="Roboto"/>
                <a:ea typeface="Roboto"/>
                <a:cs typeface="Roboto"/>
                <a:sym typeface="Roboto"/>
              </a:rPr>
              <a:t>cloud infrastructure environment</a:t>
            </a:r>
            <a:r>
              <a:rPr lang="en" sz="2400">
                <a:solidFill>
                  <a:srgbClr val="FAF5AC"/>
                </a:solidFill>
                <a:latin typeface="Roboto"/>
                <a:ea typeface="Roboto"/>
                <a:cs typeface="Roboto"/>
                <a:sym typeface="Roboto"/>
              </a:rPr>
              <a:t> that will be used for the rest of this unit, as well as for later units.</a:t>
            </a:r>
            <a:endParaRPr sz="2400">
              <a:solidFill>
                <a:srgbClr val="FAF5AC"/>
              </a:solidFill>
              <a:latin typeface="Roboto"/>
              <a:ea typeface="Roboto"/>
              <a:cs typeface="Roboto"/>
              <a:sym typeface="Roboto"/>
            </a:endParaRPr>
          </a:p>
        </p:txBody>
      </p:sp>
      <p:sp>
        <p:nvSpPr>
          <p:cNvPr id="2364" name="Google Shape;2364;p13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27</a:t>
            </a:fld>
            <a:endParaRPr sz="600">
              <a:solidFill>
                <a:srgbClr val="FFFFFF"/>
              </a:solidFill>
            </a:endParaRPr>
          </a:p>
        </p:txBody>
      </p:sp>
      <p:sp>
        <p:nvSpPr>
          <p:cNvPr id="2365" name="Google Shape;2365;p13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27</a:t>
            </a:fld>
            <a:endParaRPr sz="600">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9C9A9"/>
        </a:solidFill>
        <a:effectLst/>
      </p:bgPr>
    </p:bg>
    <p:spTree>
      <p:nvGrpSpPr>
        <p:cNvPr id="1" name="Shape 2369"/>
        <p:cNvGrpSpPr/>
        <p:nvPr/>
      </p:nvGrpSpPr>
      <p:grpSpPr>
        <a:xfrm>
          <a:off x="0" y="0"/>
          <a:ext cx="0" cy="0"/>
          <a:chOff x="0" y="0"/>
          <a:chExt cx="0" cy="0"/>
        </a:xfrm>
      </p:grpSpPr>
      <p:sp>
        <p:nvSpPr>
          <p:cNvPr id="2370" name="Google Shape;2370;p133"/>
          <p:cNvSpPr/>
          <p:nvPr/>
        </p:nvSpPr>
        <p:spPr>
          <a:xfrm>
            <a:off x="476250" y="3927975"/>
            <a:ext cx="5514900" cy="857400"/>
          </a:xfrm>
          <a:prstGeom prst="rect">
            <a:avLst/>
          </a:prstGeom>
          <a:solidFill>
            <a:srgbClr val="FFFFFF">
              <a:alpha val="50280"/>
            </a:srgbClr>
          </a:solidFill>
          <a:ln w="9525" cap="flat" cmpd="sng">
            <a:solidFill>
              <a:srgbClr val="595959"/>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33"/>
          <p:cNvSpPr/>
          <p:nvPr/>
        </p:nvSpPr>
        <p:spPr>
          <a:xfrm>
            <a:off x="476250" y="1573513"/>
            <a:ext cx="5514900" cy="916200"/>
          </a:xfrm>
          <a:prstGeom prst="rect">
            <a:avLst/>
          </a:prstGeom>
          <a:solidFill>
            <a:srgbClr val="FFFFFF">
              <a:alpha val="50280"/>
            </a:srgbClr>
          </a:solidFill>
          <a:ln w="9525" cap="flat" cmpd="sng">
            <a:solidFill>
              <a:srgbClr val="595959"/>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3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Staying Organized: Resource Groups</a:t>
            </a:r>
            <a:endParaRPr/>
          </a:p>
        </p:txBody>
      </p:sp>
      <p:sp>
        <p:nvSpPr>
          <p:cNvPr id="2373" name="Google Shape;2373;p13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74" name="Google Shape;2374;p13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Azure, resource groups allow engineers to sort related resources into different groups, each of which can be easily located by name.</a:t>
            </a:r>
            <a:endParaRPr/>
          </a:p>
        </p:txBody>
      </p:sp>
      <p:sp>
        <p:nvSpPr>
          <p:cNvPr id="2375" name="Google Shape;2375;p133"/>
          <p:cNvSpPr txBox="1">
            <a:spLocks noGrp="1"/>
          </p:cNvSpPr>
          <p:nvPr>
            <p:ph type="body" idx="3"/>
          </p:nvPr>
        </p:nvSpPr>
        <p:spPr>
          <a:xfrm>
            <a:off x="6282900" y="2108863"/>
            <a:ext cx="2861100" cy="2179800"/>
          </a:xfrm>
          <a:prstGeom prst="rect">
            <a:avLst/>
          </a:prstGeom>
        </p:spPr>
        <p:txBody>
          <a:bodyPr spcFirstLastPara="1" wrap="square" lIns="91425" tIns="91425" rIns="0" bIns="91425" anchor="t" anchorCtr="0">
            <a:noAutofit/>
          </a:bodyPr>
          <a:lstStyle/>
          <a:p>
            <a:pPr marL="0" lvl="0" indent="0" algn="l" rtl="0">
              <a:spcBef>
                <a:spcPts val="0"/>
              </a:spcBef>
              <a:spcAft>
                <a:spcPts val="0"/>
              </a:spcAft>
              <a:buNone/>
            </a:pPr>
            <a:r>
              <a:rPr lang="en" sz="1800" b="1"/>
              <a:t>A resource group:</a:t>
            </a:r>
            <a:endParaRPr sz="1800" b="1"/>
          </a:p>
          <a:p>
            <a:pPr marL="228600" lvl="0" indent="-203200" algn="l" rtl="0">
              <a:lnSpc>
                <a:spcPct val="115000"/>
              </a:lnSpc>
              <a:spcBef>
                <a:spcPts val="800"/>
              </a:spcBef>
              <a:spcAft>
                <a:spcPts val="0"/>
              </a:spcAft>
              <a:buClr>
                <a:srgbClr val="0079D6"/>
              </a:buClr>
              <a:buSzPts val="1400"/>
              <a:buChar char="●"/>
            </a:pPr>
            <a:r>
              <a:rPr lang="en"/>
              <a:t>Is a logical grouping of </a:t>
            </a:r>
            <a:br>
              <a:rPr lang="en"/>
            </a:br>
            <a:r>
              <a:rPr lang="en"/>
              <a:t>all resources used for a </a:t>
            </a:r>
            <a:br>
              <a:rPr lang="en"/>
            </a:br>
            <a:r>
              <a:rPr lang="en"/>
              <a:t>particular setup or project. </a:t>
            </a:r>
            <a:endParaRPr/>
          </a:p>
          <a:p>
            <a:pPr marL="228600" lvl="0" indent="-203200" algn="l" rtl="0">
              <a:lnSpc>
                <a:spcPct val="115000"/>
              </a:lnSpc>
              <a:spcBef>
                <a:spcPts val="1000"/>
              </a:spcBef>
              <a:spcAft>
                <a:spcPts val="0"/>
              </a:spcAft>
              <a:buClr>
                <a:srgbClr val="0079D6"/>
              </a:buClr>
              <a:buSzPts val="1400"/>
              <a:buChar char="●"/>
            </a:pPr>
            <a:r>
              <a:rPr lang="en"/>
              <a:t>Will contain the network, firewalls, virtual computers, </a:t>
            </a:r>
            <a:br>
              <a:rPr lang="en"/>
            </a:br>
            <a:r>
              <a:rPr lang="en"/>
              <a:t>and other resources needed </a:t>
            </a:r>
            <a:endParaRPr/>
          </a:p>
          <a:p>
            <a:pPr marL="228600" lvl="0" indent="0" algn="l" rtl="0">
              <a:lnSpc>
                <a:spcPct val="115000"/>
              </a:lnSpc>
              <a:spcBef>
                <a:spcPts val="0"/>
              </a:spcBef>
              <a:spcAft>
                <a:spcPts val="1000"/>
              </a:spcAft>
              <a:buNone/>
            </a:pPr>
            <a:r>
              <a:rPr lang="en"/>
              <a:t>for setup.</a:t>
            </a:r>
            <a:endParaRPr/>
          </a:p>
        </p:txBody>
      </p:sp>
      <p:pic>
        <p:nvPicPr>
          <p:cNvPr id="2376" name="Google Shape;2376;p133"/>
          <p:cNvPicPr preferRelativeResize="0"/>
          <p:nvPr/>
        </p:nvPicPr>
        <p:blipFill>
          <a:blip r:embed="rId3">
            <a:alphaModFix/>
          </a:blip>
          <a:stretch>
            <a:fillRect/>
          </a:stretch>
        </p:blipFill>
        <p:spPr>
          <a:xfrm>
            <a:off x="3648150" y="1555574"/>
            <a:ext cx="952076" cy="952076"/>
          </a:xfrm>
          <a:prstGeom prst="rect">
            <a:avLst/>
          </a:prstGeom>
          <a:noFill/>
          <a:ln>
            <a:noFill/>
          </a:ln>
        </p:spPr>
      </p:pic>
      <p:pic>
        <p:nvPicPr>
          <p:cNvPr id="2377" name="Google Shape;2377;p133"/>
          <p:cNvPicPr preferRelativeResize="0"/>
          <p:nvPr/>
        </p:nvPicPr>
        <p:blipFill>
          <a:blip r:embed="rId4">
            <a:alphaModFix/>
          </a:blip>
          <a:stretch>
            <a:fillRect/>
          </a:stretch>
        </p:blipFill>
        <p:spPr>
          <a:xfrm>
            <a:off x="1693875" y="4038775"/>
            <a:ext cx="769211" cy="624225"/>
          </a:xfrm>
          <a:prstGeom prst="rect">
            <a:avLst/>
          </a:prstGeom>
          <a:noFill/>
          <a:ln>
            <a:noFill/>
          </a:ln>
        </p:spPr>
      </p:pic>
      <p:pic>
        <p:nvPicPr>
          <p:cNvPr id="2378" name="Google Shape;2378;p133"/>
          <p:cNvPicPr preferRelativeResize="0"/>
          <p:nvPr/>
        </p:nvPicPr>
        <p:blipFill>
          <a:blip r:embed="rId5">
            <a:alphaModFix/>
          </a:blip>
          <a:stretch>
            <a:fillRect/>
          </a:stretch>
        </p:blipFill>
        <p:spPr>
          <a:xfrm>
            <a:off x="2386425" y="3036363"/>
            <a:ext cx="743600" cy="324800"/>
          </a:xfrm>
          <a:prstGeom prst="rect">
            <a:avLst/>
          </a:prstGeom>
          <a:noFill/>
          <a:ln>
            <a:noFill/>
          </a:ln>
        </p:spPr>
      </p:pic>
      <p:pic>
        <p:nvPicPr>
          <p:cNvPr id="2379" name="Google Shape;2379;p133"/>
          <p:cNvPicPr preferRelativeResize="0"/>
          <p:nvPr/>
        </p:nvPicPr>
        <p:blipFill>
          <a:blip r:embed="rId5">
            <a:alphaModFix/>
          </a:blip>
          <a:stretch>
            <a:fillRect/>
          </a:stretch>
        </p:blipFill>
        <p:spPr>
          <a:xfrm>
            <a:off x="4995178" y="3036363"/>
            <a:ext cx="743600" cy="324800"/>
          </a:xfrm>
          <a:prstGeom prst="rect">
            <a:avLst/>
          </a:prstGeom>
          <a:noFill/>
          <a:ln>
            <a:noFill/>
          </a:ln>
        </p:spPr>
      </p:pic>
      <p:pic>
        <p:nvPicPr>
          <p:cNvPr id="2380" name="Google Shape;2380;p133"/>
          <p:cNvPicPr preferRelativeResize="0"/>
          <p:nvPr/>
        </p:nvPicPr>
        <p:blipFill>
          <a:blip r:embed="rId4">
            <a:alphaModFix/>
          </a:blip>
          <a:stretch>
            <a:fillRect/>
          </a:stretch>
        </p:blipFill>
        <p:spPr>
          <a:xfrm>
            <a:off x="3072037" y="4038775"/>
            <a:ext cx="769211" cy="624225"/>
          </a:xfrm>
          <a:prstGeom prst="rect">
            <a:avLst/>
          </a:prstGeom>
          <a:noFill/>
          <a:ln>
            <a:noFill/>
          </a:ln>
        </p:spPr>
      </p:pic>
      <p:pic>
        <p:nvPicPr>
          <p:cNvPr id="2381" name="Google Shape;2381;p133"/>
          <p:cNvPicPr preferRelativeResize="0"/>
          <p:nvPr/>
        </p:nvPicPr>
        <p:blipFill>
          <a:blip r:embed="rId4">
            <a:alphaModFix/>
          </a:blip>
          <a:stretch>
            <a:fillRect/>
          </a:stretch>
        </p:blipFill>
        <p:spPr>
          <a:xfrm>
            <a:off x="5006714" y="4038775"/>
            <a:ext cx="769211" cy="624225"/>
          </a:xfrm>
          <a:prstGeom prst="rect">
            <a:avLst/>
          </a:prstGeom>
          <a:noFill/>
          <a:ln>
            <a:noFill/>
          </a:ln>
        </p:spPr>
      </p:pic>
      <p:cxnSp>
        <p:nvCxnSpPr>
          <p:cNvPr id="2382" name="Google Shape;2382;p133"/>
          <p:cNvCxnSpPr/>
          <p:nvPr/>
        </p:nvCxnSpPr>
        <p:spPr>
          <a:xfrm>
            <a:off x="4124175" y="2489900"/>
            <a:ext cx="0" cy="270300"/>
          </a:xfrm>
          <a:prstGeom prst="straightConnector1">
            <a:avLst/>
          </a:prstGeom>
          <a:noFill/>
          <a:ln w="28575" cap="flat" cmpd="sng">
            <a:solidFill>
              <a:schemeClr val="dk2"/>
            </a:solidFill>
            <a:prstDash val="solid"/>
            <a:round/>
            <a:headEnd type="none" w="med" len="med"/>
            <a:tailEnd type="none" w="med" len="med"/>
          </a:ln>
        </p:spPr>
      </p:cxnSp>
      <p:grpSp>
        <p:nvGrpSpPr>
          <p:cNvPr id="2383" name="Google Shape;2383;p133"/>
          <p:cNvGrpSpPr/>
          <p:nvPr/>
        </p:nvGrpSpPr>
        <p:grpSpPr>
          <a:xfrm>
            <a:off x="2791000" y="2736481"/>
            <a:ext cx="2623800" cy="270286"/>
            <a:chOff x="1895650" y="2748025"/>
            <a:chExt cx="2623800" cy="357900"/>
          </a:xfrm>
        </p:grpSpPr>
        <p:cxnSp>
          <p:nvCxnSpPr>
            <p:cNvPr id="2384" name="Google Shape;2384;p133"/>
            <p:cNvCxnSpPr/>
            <p:nvPr/>
          </p:nvCxnSpPr>
          <p:spPr>
            <a:xfrm rot="10800000">
              <a:off x="1895650" y="2760025"/>
              <a:ext cx="2623800" cy="0"/>
            </a:xfrm>
            <a:prstGeom prst="straightConnector1">
              <a:avLst/>
            </a:prstGeom>
            <a:noFill/>
            <a:ln w="28575" cap="flat" cmpd="sng">
              <a:solidFill>
                <a:schemeClr val="dk2"/>
              </a:solidFill>
              <a:prstDash val="solid"/>
              <a:round/>
              <a:headEnd type="none" w="med" len="med"/>
              <a:tailEnd type="none" w="med" len="med"/>
            </a:ln>
          </p:spPr>
        </p:cxnSp>
        <p:cxnSp>
          <p:nvCxnSpPr>
            <p:cNvPr id="2385" name="Google Shape;2385;p133"/>
            <p:cNvCxnSpPr/>
            <p:nvPr/>
          </p:nvCxnSpPr>
          <p:spPr>
            <a:xfrm>
              <a:off x="1909975" y="2748025"/>
              <a:ext cx="0" cy="357900"/>
            </a:xfrm>
            <a:prstGeom prst="straightConnector1">
              <a:avLst/>
            </a:prstGeom>
            <a:noFill/>
            <a:ln w="28575" cap="flat" cmpd="sng">
              <a:solidFill>
                <a:schemeClr val="dk2"/>
              </a:solidFill>
              <a:prstDash val="solid"/>
              <a:round/>
              <a:headEnd type="none" w="med" len="med"/>
              <a:tailEnd type="none" w="med" len="med"/>
            </a:ln>
          </p:spPr>
        </p:cxnSp>
        <p:cxnSp>
          <p:nvCxnSpPr>
            <p:cNvPr id="2386" name="Google Shape;2386;p133"/>
            <p:cNvCxnSpPr/>
            <p:nvPr/>
          </p:nvCxnSpPr>
          <p:spPr>
            <a:xfrm>
              <a:off x="4504338" y="2760013"/>
              <a:ext cx="0" cy="345900"/>
            </a:xfrm>
            <a:prstGeom prst="straightConnector1">
              <a:avLst/>
            </a:prstGeom>
            <a:noFill/>
            <a:ln w="28575" cap="flat" cmpd="sng">
              <a:solidFill>
                <a:schemeClr val="dk2"/>
              </a:solidFill>
              <a:prstDash val="solid"/>
              <a:round/>
              <a:headEnd type="none" w="med" len="med"/>
              <a:tailEnd type="none" w="med" len="med"/>
            </a:ln>
          </p:spPr>
        </p:cxnSp>
      </p:grpSp>
      <p:grpSp>
        <p:nvGrpSpPr>
          <p:cNvPr id="2387" name="Google Shape;2387;p133"/>
          <p:cNvGrpSpPr/>
          <p:nvPr/>
        </p:nvGrpSpPr>
        <p:grpSpPr>
          <a:xfrm>
            <a:off x="2077220" y="3564822"/>
            <a:ext cx="1362015" cy="270286"/>
            <a:chOff x="1895650" y="2748025"/>
            <a:chExt cx="2623800" cy="357900"/>
          </a:xfrm>
        </p:grpSpPr>
        <p:cxnSp>
          <p:nvCxnSpPr>
            <p:cNvPr id="2388" name="Google Shape;2388;p133"/>
            <p:cNvCxnSpPr/>
            <p:nvPr/>
          </p:nvCxnSpPr>
          <p:spPr>
            <a:xfrm rot="10800000">
              <a:off x="1895650" y="2760025"/>
              <a:ext cx="2623800" cy="0"/>
            </a:xfrm>
            <a:prstGeom prst="straightConnector1">
              <a:avLst/>
            </a:prstGeom>
            <a:noFill/>
            <a:ln w="28575" cap="flat" cmpd="sng">
              <a:solidFill>
                <a:schemeClr val="dk2"/>
              </a:solidFill>
              <a:prstDash val="solid"/>
              <a:round/>
              <a:headEnd type="none" w="med" len="med"/>
              <a:tailEnd type="none" w="med" len="med"/>
            </a:ln>
          </p:spPr>
        </p:cxnSp>
        <p:cxnSp>
          <p:nvCxnSpPr>
            <p:cNvPr id="2389" name="Google Shape;2389;p133"/>
            <p:cNvCxnSpPr/>
            <p:nvPr/>
          </p:nvCxnSpPr>
          <p:spPr>
            <a:xfrm>
              <a:off x="1909975" y="2748025"/>
              <a:ext cx="0" cy="357900"/>
            </a:xfrm>
            <a:prstGeom prst="straightConnector1">
              <a:avLst/>
            </a:prstGeom>
            <a:noFill/>
            <a:ln w="28575" cap="flat" cmpd="sng">
              <a:solidFill>
                <a:schemeClr val="dk2"/>
              </a:solidFill>
              <a:prstDash val="solid"/>
              <a:round/>
              <a:headEnd type="none" w="med" len="med"/>
              <a:tailEnd type="none" w="med" len="med"/>
            </a:ln>
          </p:spPr>
        </p:cxnSp>
        <p:cxnSp>
          <p:nvCxnSpPr>
            <p:cNvPr id="2390" name="Google Shape;2390;p133"/>
            <p:cNvCxnSpPr/>
            <p:nvPr/>
          </p:nvCxnSpPr>
          <p:spPr>
            <a:xfrm>
              <a:off x="4504338" y="2760013"/>
              <a:ext cx="0" cy="345900"/>
            </a:xfrm>
            <a:prstGeom prst="straightConnector1">
              <a:avLst/>
            </a:prstGeom>
            <a:noFill/>
            <a:ln w="28575" cap="flat" cmpd="sng">
              <a:solidFill>
                <a:schemeClr val="dk2"/>
              </a:solidFill>
              <a:prstDash val="solid"/>
              <a:round/>
              <a:headEnd type="none" w="med" len="med"/>
              <a:tailEnd type="none" w="med" len="med"/>
            </a:ln>
          </p:spPr>
        </p:cxnSp>
      </p:grpSp>
      <p:cxnSp>
        <p:nvCxnSpPr>
          <p:cNvPr id="2391" name="Google Shape;2391;p133"/>
          <p:cNvCxnSpPr/>
          <p:nvPr/>
        </p:nvCxnSpPr>
        <p:spPr>
          <a:xfrm>
            <a:off x="2790988" y="3361150"/>
            <a:ext cx="0" cy="210600"/>
          </a:xfrm>
          <a:prstGeom prst="straightConnector1">
            <a:avLst/>
          </a:prstGeom>
          <a:noFill/>
          <a:ln w="28575" cap="flat" cmpd="sng">
            <a:solidFill>
              <a:schemeClr val="dk2"/>
            </a:solidFill>
            <a:prstDash val="solid"/>
            <a:round/>
            <a:headEnd type="none" w="med" len="med"/>
            <a:tailEnd type="none" w="med" len="med"/>
          </a:ln>
        </p:spPr>
      </p:cxnSp>
      <p:cxnSp>
        <p:nvCxnSpPr>
          <p:cNvPr id="2392" name="Google Shape;2392;p133"/>
          <p:cNvCxnSpPr/>
          <p:nvPr/>
        </p:nvCxnSpPr>
        <p:spPr>
          <a:xfrm>
            <a:off x="5391313" y="3361150"/>
            <a:ext cx="0" cy="494700"/>
          </a:xfrm>
          <a:prstGeom prst="straightConnector1">
            <a:avLst/>
          </a:prstGeom>
          <a:noFill/>
          <a:ln w="28575" cap="flat" cmpd="sng">
            <a:solidFill>
              <a:schemeClr val="dk2"/>
            </a:solidFill>
            <a:prstDash val="solid"/>
            <a:round/>
            <a:headEnd type="none" w="med" len="med"/>
            <a:tailEnd type="none" w="med" len="med"/>
          </a:ln>
        </p:spPr>
      </p:cxnSp>
      <p:sp>
        <p:nvSpPr>
          <p:cNvPr id="2393" name="Google Shape;2393;p133"/>
          <p:cNvSpPr txBox="1">
            <a:spLocks noGrp="1"/>
          </p:cNvSpPr>
          <p:nvPr>
            <p:ph type="body" idx="3"/>
          </p:nvPr>
        </p:nvSpPr>
        <p:spPr>
          <a:xfrm>
            <a:off x="650875" y="1896463"/>
            <a:ext cx="1314600" cy="270300"/>
          </a:xfrm>
          <a:prstGeom prst="rect">
            <a:avLst/>
          </a:prstGeom>
        </p:spPr>
        <p:txBody>
          <a:bodyPr spcFirstLastPara="1" wrap="square" lIns="0" tIns="0" rIns="0" bIns="0" anchor="t" anchorCtr="0">
            <a:noAutofit/>
          </a:bodyPr>
          <a:lstStyle/>
          <a:p>
            <a:pPr marL="0" lvl="0" indent="0" algn="l" rtl="0">
              <a:spcBef>
                <a:spcPts val="0"/>
              </a:spcBef>
              <a:spcAft>
                <a:spcPts val="1000"/>
              </a:spcAft>
              <a:buNone/>
            </a:pPr>
            <a:r>
              <a:rPr lang="en" b="1"/>
              <a:t>Subscription</a:t>
            </a:r>
            <a:endParaRPr/>
          </a:p>
        </p:txBody>
      </p:sp>
      <p:sp>
        <p:nvSpPr>
          <p:cNvPr id="2394" name="Google Shape;2394;p133"/>
          <p:cNvSpPr txBox="1">
            <a:spLocks noGrp="1"/>
          </p:cNvSpPr>
          <p:nvPr>
            <p:ph type="body" idx="3"/>
          </p:nvPr>
        </p:nvSpPr>
        <p:spPr>
          <a:xfrm>
            <a:off x="650875" y="4159300"/>
            <a:ext cx="1314600" cy="270300"/>
          </a:xfrm>
          <a:prstGeom prst="rect">
            <a:avLst/>
          </a:prstGeom>
        </p:spPr>
        <p:txBody>
          <a:bodyPr spcFirstLastPara="1" wrap="square" lIns="0" tIns="0" rIns="0" bIns="0" anchor="t" anchorCtr="0">
            <a:noAutofit/>
          </a:bodyPr>
          <a:lstStyle/>
          <a:p>
            <a:pPr marL="0" lvl="0" indent="0" algn="l" rtl="0">
              <a:spcBef>
                <a:spcPts val="0"/>
              </a:spcBef>
              <a:spcAft>
                <a:spcPts val="1000"/>
              </a:spcAft>
              <a:buNone/>
            </a:pPr>
            <a:r>
              <a:rPr lang="en" b="1"/>
              <a:t>Resource Groups</a:t>
            </a:r>
            <a:endParaRPr/>
          </a:p>
        </p:txBody>
      </p:sp>
      <p:sp>
        <p:nvSpPr>
          <p:cNvPr id="2395" name="Google Shape;2395;p13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28</a:t>
            </a:fld>
            <a:endParaRPr sz="6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CFF6F7"/>
        </a:solidFill>
        <a:effectLst/>
      </p:bgPr>
    </p:bg>
    <p:spTree>
      <p:nvGrpSpPr>
        <p:cNvPr id="1" name="Shape 2399"/>
        <p:cNvGrpSpPr/>
        <p:nvPr/>
      </p:nvGrpSpPr>
      <p:grpSpPr>
        <a:xfrm>
          <a:off x="0" y="0"/>
          <a:ext cx="0" cy="0"/>
          <a:chOff x="0" y="0"/>
          <a:chExt cx="0" cy="0"/>
        </a:xfrm>
      </p:grpSpPr>
      <p:sp>
        <p:nvSpPr>
          <p:cNvPr id="2400" name="Google Shape;2400;p13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Creating Resource Groups </a:t>
            </a:r>
            <a:endParaRPr/>
          </a:p>
        </p:txBody>
      </p:sp>
      <p:sp>
        <p:nvSpPr>
          <p:cNvPr id="2401" name="Google Shape;2401;p13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The first step to creating an environment in Azure is to create a resource group. We can then start adding other items, the first of which will be a virtual network.</a:t>
            </a:r>
            <a:endParaRPr/>
          </a:p>
        </p:txBody>
      </p:sp>
      <p:sp>
        <p:nvSpPr>
          <p:cNvPr id="2402" name="Google Shape;2402;p13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a:solidFill>
                  <a:srgbClr val="0000FF"/>
                </a:solidFill>
              </a:rPr>
              <a:t>portal.azure.com/#home</a:t>
            </a:r>
            <a:endParaRPr>
              <a:solidFill>
                <a:srgbClr val="0000FF"/>
              </a:solidFill>
            </a:endParaRPr>
          </a:p>
        </p:txBody>
      </p:sp>
      <p:pic>
        <p:nvPicPr>
          <p:cNvPr id="2403" name="Google Shape;2403;p134"/>
          <p:cNvPicPr preferRelativeResize="0"/>
          <p:nvPr/>
        </p:nvPicPr>
        <p:blipFill>
          <a:blip r:embed="rId3">
            <a:alphaModFix/>
          </a:blip>
          <a:stretch>
            <a:fillRect/>
          </a:stretch>
        </p:blipFill>
        <p:spPr>
          <a:xfrm>
            <a:off x="1436088" y="1572375"/>
            <a:ext cx="6462924" cy="3571074"/>
          </a:xfrm>
          <a:prstGeom prst="rect">
            <a:avLst/>
          </a:prstGeom>
          <a:noFill/>
          <a:ln>
            <a:noFill/>
          </a:ln>
        </p:spPr>
      </p:pic>
      <p:sp>
        <p:nvSpPr>
          <p:cNvPr id="2404" name="Google Shape;2404;p13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29</a:t>
            </a:fld>
            <a:endParaRPr sz="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65"/>
        <p:cNvGrpSpPr/>
        <p:nvPr/>
      </p:nvGrpSpPr>
      <p:grpSpPr>
        <a:xfrm>
          <a:off x="0" y="0"/>
          <a:ext cx="0" cy="0"/>
          <a:chOff x="0" y="0"/>
          <a:chExt cx="0" cy="0"/>
        </a:xfrm>
      </p:grpSpPr>
      <p:sp>
        <p:nvSpPr>
          <p:cNvPr id="2066" name="Google Shape;2066;p10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067" name="Google Shape;2067;p108"/>
          <p:cNvPicPr preferRelativeResize="0"/>
          <p:nvPr/>
        </p:nvPicPr>
        <p:blipFill>
          <a:blip r:embed="rId3">
            <a:alphaModFix/>
          </a:blip>
          <a:stretch>
            <a:fillRect/>
          </a:stretch>
        </p:blipFill>
        <p:spPr>
          <a:xfrm>
            <a:off x="175" y="0"/>
            <a:ext cx="9144000" cy="5143500"/>
          </a:xfrm>
          <a:prstGeom prst="rect">
            <a:avLst/>
          </a:prstGeom>
          <a:noFill/>
          <a:ln>
            <a:noFill/>
          </a:ln>
        </p:spPr>
      </p:pic>
      <p:sp>
        <p:nvSpPr>
          <p:cNvPr id="2068" name="Google Shape;2068;p108"/>
          <p:cNvSpPr txBox="1"/>
          <p:nvPr/>
        </p:nvSpPr>
        <p:spPr>
          <a:xfrm>
            <a:off x="3631000" y="1122000"/>
            <a:ext cx="5238600" cy="3083100"/>
          </a:xfrm>
          <a:prstGeom prst="rect">
            <a:avLst/>
          </a:prstGeom>
          <a:noFill/>
          <a:ln>
            <a:noFill/>
          </a:ln>
        </p:spPr>
        <p:txBody>
          <a:bodyPr spcFirstLastPara="1" wrap="square" lIns="457200" tIns="182875" rIns="274300" bIns="91425" anchor="t" anchorCtr="0">
            <a:noAutofit/>
          </a:bodyPr>
          <a:lstStyle/>
          <a:p>
            <a:pPr marL="0" lvl="0" indent="0" algn="l" rtl="0">
              <a:spcBef>
                <a:spcPts val="0"/>
              </a:spcBef>
              <a:spcAft>
                <a:spcPts val="0"/>
              </a:spcAft>
              <a:buNone/>
            </a:pPr>
            <a:r>
              <a:rPr lang="en" sz="2600">
                <a:solidFill>
                  <a:srgbClr val="FAF5AC"/>
                </a:solidFill>
                <a:latin typeface="Roboto"/>
                <a:ea typeface="Roboto"/>
                <a:cs typeface="Roboto"/>
                <a:sym typeface="Roboto"/>
              </a:rPr>
              <a:t>Make sure you are signed into your personal Azure accounts, </a:t>
            </a:r>
            <a:r>
              <a:rPr lang="en" sz="2600" b="1">
                <a:solidFill>
                  <a:srgbClr val="FAF5AC"/>
                </a:solidFill>
                <a:latin typeface="Roboto"/>
                <a:ea typeface="Roboto"/>
                <a:cs typeface="Roboto"/>
                <a:sym typeface="Roboto"/>
              </a:rPr>
              <a:t>not</a:t>
            </a:r>
            <a:r>
              <a:rPr lang="en" sz="2600">
                <a:solidFill>
                  <a:srgbClr val="FAF5AC"/>
                </a:solidFill>
                <a:latin typeface="Roboto"/>
                <a:ea typeface="Roboto"/>
                <a:cs typeface="Roboto"/>
                <a:sym typeface="Roboto"/>
              </a:rPr>
              <a:t> your cyberxsecurity accounts</a:t>
            </a:r>
            <a:endParaRPr sz="2600">
              <a:solidFill>
                <a:srgbClr val="FAF5AC"/>
              </a:solidFill>
              <a:latin typeface="Roboto"/>
              <a:ea typeface="Roboto"/>
              <a:cs typeface="Roboto"/>
              <a:sym typeface="Roboto"/>
            </a:endParaRPr>
          </a:p>
        </p:txBody>
      </p:sp>
      <p:sp>
        <p:nvSpPr>
          <p:cNvPr id="2069" name="Google Shape;2069;p10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3</a:t>
            </a:fld>
            <a:endParaRPr sz="600">
              <a:solidFill>
                <a:srgbClr val="FFFFFF"/>
              </a:solidFill>
            </a:endParaRPr>
          </a:p>
        </p:txBody>
      </p:sp>
      <p:sp>
        <p:nvSpPr>
          <p:cNvPr id="2070" name="Google Shape;2070;p10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3</a:t>
            </a:fld>
            <a:endParaRPr sz="600">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CFF6F7"/>
        </a:solidFill>
        <a:effectLst/>
      </p:bgPr>
    </p:bg>
    <p:spTree>
      <p:nvGrpSpPr>
        <p:cNvPr id="1" name="Shape 2408"/>
        <p:cNvGrpSpPr/>
        <p:nvPr/>
      </p:nvGrpSpPr>
      <p:grpSpPr>
        <a:xfrm>
          <a:off x="0" y="0"/>
          <a:ext cx="0" cy="0"/>
          <a:chOff x="0" y="0"/>
          <a:chExt cx="0" cy="0"/>
        </a:xfrm>
      </p:grpSpPr>
      <p:sp>
        <p:nvSpPr>
          <p:cNvPr id="2409" name="Google Shape;2409;p13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Creating Resource Groups </a:t>
            </a:r>
            <a:endParaRPr/>
          </a:p>
        </p:txBody>
      </p:sp>
      <p:sp>
        <p:nvSpPr>
          <p:cNvPr id="2410" name="Google Shape;2410;p135"/>
          <p:cNvSpPr txBox="1">
            <a:spLocks noGrp="1"/>
          </p:cNvSpPr>
          <p:nvPr>
            <p:ph type="subTitle" idx="1"/>
          </p:nvPr>
        </p:nvSpPr>
        <p:spPr>
          <a:xfrm>
            <a:off x="0" y="6064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700"/>
              <a:t>As we set up our virtual network,  avoid recurring charges by making sure </a:t>
            </a:r>
            <a:r>
              <a:rPr lang="en" sz="1700">
                <a:solidFill>
                  <a:schemeClr val="dk1"/>
                </a:solidFill>
              </a:rPr>
              <a:t>DDoS Protection Standard is</a:t>
            </a:r>
            <a:r>
              <a:rPr lang="en" sz="1700"/>
              <a:t> </a:t>
            </a:r>
            <a:r>
              <a:rPr lang="en" sz="1700" b="1"/>
              <a:t>not</a:t>
            </a:r>
            <a:r>
              <a:rPr lang="en" sz="1700"/>
              <a:t> enabled.</a:t>
            </a:r>
            <a:endParaRPr sz="1700"/>
          </a:p>
        </p:txBody>
      </p:sp>
      <p:sp>
        <p:nvSpPr>
          <p:cNvPr id="2411" name="Google Shape;2411;p13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a:solidFill>
                  <a:srgbClr val="0000FF"/>
                </a:solidFill>
              </a:rPr>
              <a:t>portal.azure.com/#home</a:t>
            </a:r>
            <a:endParaRPr>
              <a:solidFill>
                <a:srgbClr val="0000FF"/>
              </a:solidFill>
            </a:endParaRPr>
          </a:p>
        </p:txBody>
      </p:sp>
      <p:sp>
        <p:nvSpPr>
          <p:cNvPr id="2412" name="Google Shape;2412;p13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30</a:t>
            </a:fld>
            <a:endParaRPr sz="600"/>
          </a:p>
        </p:txBody>
      </p:sp>
      <p:pic>
        <p:nvPicPr>
          <p:cNvPr id="2413" name="Google Shape;2413;p135"/>
          <p:cNvPicPr preferRelativeResize="0"/>
          <p:nvPr/>
        </p:nvPicPr>
        <p:blipFill>
          <a:blip r:embed="rId3">
            <a:alphaModFix/>
          </a:blip>
          <a:stretch>
            <a:fillRect/>
          </a:stretch>
        </p:blipFill>
        <p:spPr>
          <a:xfrm>
            <a:off x="497813" y="1279312"/>
            <a:ext cx="7889676" cy="2502213"/>
          </a:xfrm>
          <a:prstGeom prst="rect">
            <a:avLst/>
          </a:prstGeom>
          <a:noFill/>
          <a:ln>
            <a:noFill/>
          </a:ln>
        </p:spPr>
      </p:pic>
      <p:sp>
        <p:nvSpPr>
          <p:cNvPr id="2414" name="Google Shape;2414;p135"/>
          <p:cNvSpPr txBox="1"/>
          <p:nvPr/>
        </p:nvSpPr>
        <p:spPr>
          <a:xfrm>
            <a:off x="382300" y="3961875"/>
            <a:ext cx="8120700" cy="95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latin typeface="Roboto"/>
                <a:ea typeface="Roboto"/>
                <a:cs typeface="Roboto"/>
                <a:sym typeface="Roboto"/>
              </a:rPr>
              <a:t>In a real application</a:t>
            </a:r>
            <a:r>
              <a:rPr lang="en" sz="1500">
                <a:latin typeface="Roboto"/>
                <a:ea typeface="Roboto"/>
                <a:cs typeface="Roboto"/>
                <a:sym typeface="Roboto"/>
              </a:rPr>
              <a:t>, all we need to do is make sure it is enabled in order to </a:t>
            </a:r>
            <a:r>
              <a:rPr lang="en" sz="1500">
                <a:solidFill>
                  <a:schemeClr val="dk1"/>
                </a:solidFill>
                <a:latin typeface="Roboto"/>
                <a:ea typeface="Roboto"/>
                <a:cs typeface="Roboto"/>
                <a:sym typeface="Roboto"/>
              </a:rPr>
              <a:t>configure DDoS protection</a:t>
            </a:r>
            <a:r>
              <a:rPr lang="en" sz="1500">
                <a:latin typeface="Roboto"/>
                <a:ea typeface="Roboto"/>
                <a:cs typeface="Roboto"/>
                <a:sym typeface="Roboto"/>
              </a:rPr>
              <a:t>. When enabled, Azure provides near real-time monitoring for DDoS traffic.</a:t>
            </a:r>
            <a:r>
              <a:rPr lang="en" sz="900">
                <a:latin typeface="Roboto"/>
                <a:ea typeface="Roboto"/>
                <a:cs typeface="Roboto"/>
                <a:sym typeface="Roboto"/>
              </a:rPr>
              <a:t> </a:t>
            </a:r>
            <a:br>
              <a:rPr lang="en" sz="900">
                <a:latin typeface="Roboto"/>
                <a:ea typeface="Roboto"/>
                <a:cs typeface="Roboto"/>
                <a:sym typeface="Roboto"/>
              </a:rPr>
            </a:br>
            <a:br>
              <a:rPr lang="en" sz="900">
                <a:latin typeface="Roboto"/>
                <a:ea typeface="Roboto"/>
                <a:cs typeface="Roboto"/>
                <a:sym typeface="Roboto"/>
              </a:rPr>
            </a:br>
            <a:r>
              <a:rPr lang="en" sz="1500" b="1">
                <a:latin typeface="Roboto"/>
                <a:ea typeface="Roboto"/>
                <a:cs typeface="Roboto"/>
                <a:sym typeface="Roboto"/>
              </a:rPr>
              <a:t>In class</a:t>
            </a:r>
            <a:r>
              <a:rPr lang="en" sz="1500">
                <a:latin typeface="Roboto"/>
                <a:ea typeface="Roboto"/>
                <a:cs typeface="Roboto"/>
                <a:sym typeface="Roboto"/>
              </a:rPr>
              <a:t>, we want to avoid using this feature so that we do not incur additional charges.</a:t>
            </a:r>
            <a:endParaRPr sz="1500">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18"/>
        <p:cNvGrpSpPr/>
        <p:nvPr/>
      </p:nvGrpSpPr>
      <p:grpSpPr>
        <a:xfrm>
          <a:off x="0" y="0"/>
          <a:ext cx="0" cy="0"/>
          <a:chOff x="0" y="0"/>
          <a:chExt cx="0" cy="0"/>
        </a:xfrm>
      </p:grpSpPr>
      <p:sp>
        <p:nvSpPr>
          <p:cNvPr id="2419" name="Google Shape;2419;p13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420" name="Google Shape;2420;p136"/>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Setting Up Resource Groups</a:t>
            </a:r>
            <a:endParaRPr/>
          </a:p>
        </p:txBody>
      </p:sp>
      <p:sp>
        <p:nvSpPr>
          <p:cNvPr id="2421" name="Google Shape;2421;p13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31</a:t>
            </a:fld>
            <a:endParaRPr sz="6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25"/>
        <p:cNvGrpSpPr/>
        <p:nvPr/>
      </p:nvGrpSpPr>
      <p:grpSpPr>
        <a:xfrm>
          <a:off x="0" y="0"/>
          <a:ext cx="0" cy="0"/>
          <a:chOff x="0" y="0"/>
          <a:chExt cx="0" cy="0"/>
        </a:xfrm>
      </p:grpSpPr>
      <p:sp>
        <p:nvSpPr>
          <p:cNvPr id="2426" name="Google Shape;2426;p13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427" name="Google Shape;2427;p137"/>
          <p:cNvPicPr preferRelativeResize="0"/>
          <p:nvPr/>
        </p:nvPicPr>
        <p:blipFill>
          <a:blip r:embed="rId3">
            <a:alphaModFix/>
          </a:blip>
          <a:stretch>
            <a:fillRect/>
          </a:stretch>
        </p:blipFill>
        <p:spPr>
          <a:xfrm>
            <a:off x="175" y="0"/>
            <a:ext cx="9144000" cy="5143500"/>
          </a:xfrm>
          <a:prstGeom prst="rect">
            <a:avLst/>
          </a:prstGeom>
          <a:noFill/>
          <a:ln>
            <a:noFill/>
          </a:ln>
        </p:spPr>
      </p:pic>
      <p:sp>
        <p:nvSpPr>
          <p:cNvPr id="2428" name="Google Shape;2428;p137"/>
          <p:cNvSpPr txBox="1"/>
          <p:nvPr/>
        </p:nvSpPr>
        <p:spPr>
          <a:xfrm>
            <a:off x="3631000" y="1345575"/>
            <a:ext cx="5131200" cy="2859300"/>
          </a:xfrm>
          <a:prstGeom prst="rect">
            <a:avLst/>
          </a:prstGeom>
          <a:noFill/>
          <a:ln>
            <a:noFill/>
          </a:ln>
        </p:spPr>
        <p:txBody>
          <a:bodyPr spcFirstLastPara="1" wrap="square" lIns="457200" tIns="182875" rIns="274300" bIns="91425" anchor="t" anchorCtr="0">
            <a:noAutofit/>
          </a:bodyPr>
          <a:lstStyle/>
          <a:p>
            <a:pPr marL="0" lvl="0" indent="0" algn="l" rtl="0">
              <a:spcBef>
                <a:spcPts val="0"/>
              </a:spcBef>
              <a:spcAft>
                <a:spcPts val="0"/>
              </a:spcAft>
              <a:buNone/>
            </a:pPr>
            <a:r>
              <a:rPr lang="en" sz="2400">
                <a:solidFill>
                  <a:srgbClr val="FAF5AC"/>
                </a:solidFill>
                <a:latin typeface="Roboto"/>
                <a:ea typeface="Roboto"/>
                <a:cs typeface="Roboto"/>
                <a:sym typeface="Roboto"/>
              </a:rPr>
              <a:t>Now that we have a </a:t>
            </a:r>
            <a:br>
              <a:rPr lang="en" sz="2400">
                <a:solidFill>
                  <a:srgbClr val="FAF5AC"/>
                </a:solidFill>
                <a:latin typeface="Roboto"/>
                <a:ea typeface="Roboto"/>
                <a:cs typeface="Roboto"/>
                <a:sym typeface="Roboto"/>
              </a:rPr>
            </a:br>
            <a:r>
              <a:rPr lang="en" sz="2400">
                <a:solidFill>
                  <a:srgbClr val="FAF5AC"/>
                </a:solidFill>
                <a:latin typeface="Roboto"/>
                <a:ea typeface="Roboto"/>
                <a:cs typeface="Roboto"/>
                <a:sym typeface="Roboto"/>
              </a:rPr>
              <a:t>resource group, we can add a </a:t>
            </a:r>
            <a:br>
              <a:rPr lang="en" sz="2400">
                <a:solidFill>
                  <a:srgbClr val="FAF5AC"/>
                </a:solidFill>
                <a:latin typeface="Roboto"/>
                <a:ea typeface="Roboto"/>
                <a:cs typeface="Roboto"/>
                <a:sym typeface="Roboto"/>
              </a:rPr>
            </a:br>
            <a:r>
              <a:rPr lang="en" sz="2400" b="1">
                <a:solidFill>
                  <a:srgbClr val="FAF5AC"/>
                </a:solidFill>
                <a:latin typeface="Roboto"/>
                <a:ea typeface="Roboto"/>
                <a:cs typeface="Roboto"/>
                <a:sym typeface="Roboto"/>
              </a:rPr>
              <a:t>virtual network</a:t>
            </a:r>
            <a:r>
              <a:rPr lang="en" sz="2400">
                <a:solidFill>
                  <a:srgbClr val="FAF5AC"/>
                </a:solidFill>
                <a:latin typeface="Roboto"/>
                <a:ea typeface="Roboto"/>
                <a:cs typeface="Roboto"/>
                <a:sym typeface="Roboto"/>
              </a:rPr>
              <a:t>, a collection </a:t>
            </a:r>
            <a:br>
              <a:rPr lang="en" sz="2400">
                <a:solidFill>
                  <a:srgbClr val="FAF5AC"/>
                </a:solidFill>
                <a:latin typeface="Roboto"/>
                <a:ea typeface="Roboto"/>
                <a:cs typeface="Roboto"/>
                <a:sym typeface="Roboto"/>
              </a:rPr>
            </a:br>
            <a:r>
              <a:rPr lang="en" sz="2400">
                <a:solidFill>
                  <a:srgbClr val="FAF5AC"/>
                </a:solidFill>
                <a:latin typeface="Roboto"/>
                <a:ea typeface="Roboto"/>
                <a:cs typeface="Roboto"/>
                <a:sym typeface="Roboto"/>
              </a:rPr>
              <a:t>of virtual machines that can communicate with one another.</a:t>
            </a:r>
            <a:endParaRPr sz="2400">
              <a:solidFill>
                <a:srgbClr val="FAF5AC"/>
              </a:solidFill>
              <a:latin typeface="Roboto"/>
              <a:ea typeface="Roboto"/>
              <a:cs typeface="Roboto"/>
              <a:sym typeface="Roboto"/>
            </a:endParaRPr>
          </a:p>
          <a:p>
            <a:pPr marL="0" lvl="0" indent="0" algn="l" rtl="0">
              <a:spcBef>
                <a:spcPts val="1000"/>
              </a:spcBef>
              <a:spcAft>
                <a:spcPts val="1000"/>
              </a:spcAft>
              <a:buNone/>
            </a:pPr>
            <a:endParaRPr sz="2400">
              <a:solidFill>
                <a:srgbClr val="FAF5AC"/>
              </a:solidFill>
              <a:latin typeface="Roboto"/>
              <a:ea typeface="Roboto"/>
              <a:cs typeface="Roboto"/>
              <a:sym typeface="Roboto"/>
            </a:endParaRPr>
          </a:p>
        </p:txBody>
      </p:sp>
      <p:sp>
        <p:nvSpPr>
          <p:cNvPr id="2429" name="Google Shape;2429;p13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32</a:t>
            </a:fld>
            <a:endParaRPr sz="600">
              <a:solidFill>
                <a:srgbClr val="FFFFFF"/>
              </a:solidFill>
            </a:endParaRPr>
          </a:p>
        </p:txBody>
      </p:sp>
      <p:sp>
        <p:nvSpPr>
          <p:cNvPr id="2430" name="Google Shape;2430;p13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32</a:t>
            </a:fld>
            <a:endParaRPr sz="600">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34"/>
        <p:cNvGrpSpPr/>
        <p:nvPr/>
      </p:nvGrpSpPr>
      <p:grpSpPr>
        <a:xfrm>
          <a:off x="0" y="0"/>
          <a:ext cx="0" cy="0"/>
          <a:chOff x="0" y="0"/>
          <a:chExt cx="0" cy="0"/>
        </a:xfrm>
      </p:grpSpPr>
      <p:pic>
        <p:nvPicPr>
          <p:cNvPr id="2435" name="Google Shape;2435;p138"/>
          <p:cNvPicPr preferRelativeResize="0"/>
          <p:nvPr/>
        </p:nvPicPr>
        <p:blipFill rotWithShape="1">
          <a:blip r:embed="rId3">
            <a:alphaModFix/>
          </a:blip>
          <a:srcRect t="1176" r="1176"/>
          <a:stretch/>
        </p:blipFill>
        <p:spPr>
          <a:xfrm>
            <a:off x="0" y="0"/>
            <a:ext cx="9143997" cy="5142501"/>
          </a:xfrm>
          <a:prstGeom prst="rect">
            <a:avLst/>
          </a:prstGeom>
          <a:noFill/>
          <a:ln>
            <a:noFill/>
          </a:ln>
        </p:spPr>
      </p:pic>
      <p:sp>
        <p:nvSpPr>
          <p:cNvPr id="2436" name="Google Shape;2436;p13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Adding Virtual Networks</a:t>
            </a:r>
            <a:endParaRPr/>
          </a:p>
        </p:txBody>
      </p:sp>
      <p:sp>
        <p:nvSpPr>
          <p:cNvPr id="2437" name="Google Shape;2437;p13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438" name="Google Shape;2438;p13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Unlike physical networks, where connections and discovery depend </a:t>
            </a:r>
            <a:br>
              <a:rPr lang="en"/>
            </a:br>
            <a:r>
              <a:rPr lang="en"/>
              <a:t>on physical wiring, virtual networks are much more flexible. </a:t>
            </a:r>
            <a:endParaRPr/>
          </a:p>
        </p:txBody>
      </p:sp>
      <p:sp>
        <p:nvSpPr>
          <p:cNvPr id="2439" name="Google Shape;2439;p138"/>
          <p:cNvSpPr txBox="1">
            <a:spLocks noGrp="1"/>
          </p:cNvSpPr>
          <p:nvPr>
            <p:ph type="body" idx="3"/>
          </p:nvPr>
        </p:nvSpPr>
        <p:spPr>
          <a:xfrm>
            <a:off x="175" y="1761225"/>
            <a:ext cx="4181400" cy="2677500"/>
          </a:xfrm>
          <a:prstGeom prst="rect">
            <a:avLst/>
          </a:prstGeom>
        </p:spPr>
        <p:txBody>
          <a:bodyPr spcFirstLastPara="1" wrap="square" lIns="457200" tIns="0" rIns="457200" bIns="914400" anchor="t" anchorCtr="0">
            <a:noAutofit/>
          </a:bodyPr>
          <a:lstStyle/>
          <a:p>
            <a:pPr marL="342900" lvl="0" indent="-317500" algn="l" rtl="0">
              <a:spcBef>
                <a:spcPts val="0"/>
              </a:spcBef>
              <a:spcAft>
                <a:spcPts val="0"/>
              </a:spcAft>
              <a:buSzPts val="1400"/>
              <a:buChar char="●"/>
            </a:pPr>
            <a:r>
              <a:rPr lang="en"/>
              <a:t>VMs on a virtual network can live </a:t>
            </a:r>
            <a:br>
              <a:rPr lang="en"/>
            </a:br>
            <a:r>
              <a:rPr lang="en"/>
              <a:t>in different data centers but perform as if they are wired, and provide improved availability.</a:t>
            </a:r>
            <a:endParaRPr/>
          </a:p>
          <a:p>
            <a:pPr marL="342900" lvl="0" indent="-317500" algn="l" rtl="0">
              <a:spcBef>
                <a:spcPts val="1000"/>
              </a:spcBef>
              <a:spcAft>
                <a:spcPts val="0"/>
              </a:spcAft>
              <a:buSzPts val="1400"/>
              <a:buChar char="●"/>
            </a:pPr>
            <a:r>
              <a:rPr lang="en"/>
              <a:t>Virtual networks can be quickly and easily reconfigured by clicking a few buttons in the portal. </a:t>
            </a:r>
            <a:endParaRPr/>
          </a:p>
          <a:p>
            <a:pPr marL="342900" lvl="0" indent="-317500" algn="l" rtl="0">
              <a:spcBef>
                <a:spcPts val="1000"/>
              </a:spcBef>
              <a:spcAft>
                <a:spcPts val="1000"/>
              </a:spcAft>
              <a:buSzPts val="1400"/>
              <a:buChar char="●"/>
            </a:pPr>
            <a:r>
              <a:rPr lang="en"/>
              <a:t>This is dramatically faster and safer </a:t>
            </a:r>
            <a:br>
              <a:rPr lang="en"/>
            </a:br>
            <a:r>
              <a:rPr lang="en"/>
              <a:t>than rewiring a physical network to implement improved segmentation.</a:t>
            </a:r>
            <a:br>
              <a:rPr lang="en"/>
            </a:br>
            <a:r>
              <a:rPr lang="en"/>
              <a:t>It also results in less human error.</a:t>
            </a:r>
            <a:endParaRPr/>
          </a:p>
        </p:txBody>
      </p:sp>
      <p:cxnSp>
        <p:nvCxnSpPr>
          <p:cNvPr id="2440" name="Google Shape;2440;p1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41" name="Google Shape;2441;p13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33</a:t>
            </a:fld>
            <a:endParaRPr sz="6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CFF6F7"/>
        </a:solidFill>
        <a:effectLst/>
      </p:bgPr>
    </p:bg>
    <p:spTree>
      <p:nvGrpSpPr>
        <p:cNvPr id="1" name="Shape 2445"/>
        <p:cNvGrpSpPr/>
        <p:nvPr/>
      </p:nvGrpSpPr>
      <p:grpSpPr>
        <a:xfrm>
          <a:off x="0" y="0"/>
          <a:ext cx="0" cy="0"/>
          <a:chOff x="0" y="0"/>
          <a:chExt cx="0" cy="0"/>
        </a:xfrm>
      </p:grpSpPr>
      <p:sp>
        <p:nvSpPr>
          <p:cNvPr id="2446" name="Google Shape;2446;p139"/>
          <p:cNvSpPr/>
          <p:nvPr/>
        </p:nvSpPr>
        <p:spPr>
          <a:xfrm flipH="1">
            <a:off x="3081750" y="2013975"/>
            <a:ext cx="2085600" cy="2762100"/>
          </a:xfrm>
          <a:prstGeom prst="round2DiagRect">
            <a:avLst>
              <a:gd name="adj1" fmla="val 16667"/>
              <a:gd name="adj2" fmla="val 0"/>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39"/>
          <p:cNvSpPr/>
          <p:nvPr/>
        </p:nvSpPr>
        <p:spPr>
          <a:xfrm flipH="1">
            <a:off x="571875" y="2013975"/>
            <a:ext cx="2085600" cy="2762100"/>
          </a:xfrm>
          <a:prstGeom prst="round2DiagRect">
            <a:avLst>
              <a:gd name="adj1" fmla="val 16667"/>
              <a:gd name="adj2" fmla="val 0"/>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139"/>
          <p:cNvSpPr/>
          <p:nvPr/>
        </p:nvSpPr>
        <p:spPr>
          <a:xfrm flipH="1">
            <a:off x="5629950" y="2014753"/>
            <a:ext cx="3304500" cy="2762100"/>
          </a:xfrm>
          <a:prstGeom prst="round2DiagRect">
            <a:avLst>
              <a:gd name="adj1" fmla="val 16667"/>
              <a:gd name="adj2" fmla="val 0"/>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3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Adding Virtual Networks</a:t>
            </a:r>
            <a:endParaRPr/>
          </a:p>
        </p:txBody>
      </p:sp>
      <p:sp>
        <p:nvSpPr>
          <p:cNvPr id="2450" name="Google Shape;2450;p139"/>
          <p:cNvSpPr txBox="1">
            <a:spLocks noGrp="1"/>
          </p:cNvSpPr>
          <p:nvPr>
            <p:ph type="subTitle" idx="1"/>
          </p:nvPr>
        </p:nvSpPr>
        <p:spPr>
          <a:xfrm>
            <a:off x="0" y="675975"/>
            <a:ext cx="9144000" cy="364800"/>
          </a:xfrm>
          <a:prstGeom prst="rect">
            <a:avLst/>
          </a:prstGeom>
        </p:spPr>
        <p:txBody>
          <a:bodyPr spcFirstLastPara="1" wrap="square" lIns="457200" tIns="91425" rIns="365750" bIns="91425" anchor="t" anchorCtr="0">
            <a:noAutofit/>
          </a:bodyPr>
          <a:lstStyle/>
          <a:p>
            <a:pPr marL="0" lvl="0" indent="0" algn="l" rtl="0">
              <a:lnSpc>
                <a:spcPct val="100000"/>
              </a:lnSpc>
              <a:spcBef>
                <a:spcPts val="0"/>
              </a:spcBef>
              <a:spcAft>
                <a:spcPts val="1200"/>
              </a:spcAft>
              <a:buNone/>
            </a:pPr>
            <a:r>
              <a:rPr lang="en" sz="1600"/>
              <a:t>In order for virtual networks to behave identically to physical ones, cloud providers use software to emulate everything a physical machine uses to interact with the network.</a:t>
            </a:r>
            <a:endParaRPr sz="1600"/>
          </a:p>
        </p:txBody>
      </p:sp>
      <p:sp>
        <p:nvSpPr>
          <p:cNvPr id="2451" name="Google Shape;2451;p139"/>
          <p:cNvSpPr txBox="1"/>
          <p:nvPr/>
        </p:nvSpPr>
        <p:spPr>
          <a:xfrm>
            <a:off x="571875" y="2014025"/>
            <a:ext cx="2085600" cy="2574900"/>
          </a:xfrm>
          <a:prstGeom prst="rect">
            <a:avLst/>
          </a:prstGeom>
          <a:noFill/>
          <a:ln>
            <a:noFill/>
          </a:ln>
        </p:spPr>
        <p:txBody>
          <a:bodyPr spcFirstLastPara="1" wrap="square" lIns="182875" tIns="182875" rIns="182875" bIns="182875" anchor="t" anchorCtr="0">
            <a:noAutofit/>
          </a:bodyPr>
          <a:lstStyle/>
          <a:p>
            <a:pPr marL="0" lvl="0" indent="0" algn="l" rtl="0">
              <a:lnSpc>
                <a:spcPct val="100000"/>
              </a:lnSpc>
              <a:spcBef>
                <a:spcPts val="0"/>
              </a:spcBef>
              <a:spcAft>
                <a:spcPts val="0"/>
              </a:spcAft>
              <a:buNone/>
            </a:pPr>
            <a:r>
              <a:rPr lang="en" sz="1700" b="1">
                <a:latin typeface="Roboto"/>
                <a:ea typeface="Roboto"/>
                <a:cs typeface="Roboto"/>
                <a:sym typeface="Roboto"/>
              </a:rPr>
              <a:t>vNICs </a:t>
            </a:r>
            <a:br>
              <a:rPr lang="en" sz="1700" b="1">
                <a:latin typeface="Roboto"/>
                <a:ea typeface="Roboto"/>
                <a:cs typeface="Roboto"/>
                <a:sym typeface="Roboto"/>
              </a:rPr>
            </a:br>
            <a:r>
              <a:rPr lang="en" sz="1700" b="1">
                <a:latin typeface="Roboto"/>
                <a:ea typeface="Roboto"/>
                <a:cs typeface="Roboto"/>
                <a:sym typeface="Roboto"/>
              </a:rPr>
              <a:t>(Virtual Network Interface Cards)</a:t>
            </a:r>
            <a:endParaRPr sz="1700" b="1">
              <a:solidFill>
                <a:srgbClr val="000000"/>
              </a:solidFill>
              <a:latin typeface="Roboto"/>
              <a:ea typeface="Roboto"/>
              <a:cs typeface="Roboto"/>
              <a:sym typeface="Roboto"/>
            </a:endParaRPr>
          </a:p>
          <a:p>
            <a:pPr marL="0" lvl="0" indent="0" algn="l" rtl="0">
              <a:lnSpc>
                <a:spcPct val="115000"/>
              </a:lnSpc>
              <a:spcBef>
                <a:spcPts val="500"/>
              </a:spcBef>
              <a:spcAft>
                <a:spcPts val="0"/>
              </a:spcAft>
              <a:buNone/>
            </a:pPr>
            <a:r>
              <a:rPr lang="en" sz="1200">
                <a:latin typeface="Roboto"/>
                <a:ea typeface="Roboto"/>
                <a:cs typeface="Roboto"/>
                <a:sym typeface="Roboto"/>
              </a:rPr>
              <a:t>Similar to physical machines, VMs have software versions of "normal" NICs. </a:t>
            </a:r>
            <a:endParaRPr sz="1200">
              <a:latin typeface="Roboto"/>
              <a:ea typeface="Roboto"/>
              <a:cs typeface="Roboto"/>
              <a:sym typeface="Roboto"/>
            </a:endParaRPr>
          </a:p>
          <a:p>
            <a:pPr marL="0" lvl="0" indent="0" algn="l" rtl="0">
              <a:lnSpc>
                <a:spcPct val="115000"/>
              </a:lnSpc>
              <a:spcBef>
                <a:spcPts val="1000"/>
              </a:spcBef>
              <a:spcAft>
                <a:spcPts val="0"/>
              </a:spcAft>
              <a:buNone/>
            </a:pPr>
            <a:r>
              <a:rPr lang="en" sz="1200">
                <a:latin typeface="Roboto"/>
                <a:ea typeface="Roboto"/>
                <a:cs typeface="Roboto"/>
                <a:sym typeface="Roboto"/>
              </a:rPr>
              <a:t>Just like physical machines, VMs can have multiple vNICs.</a:t>
            </a:r>
            <a:r>
              <a:rPr lang="en" sz="1200">
                <a:solidFill>
                  <a:srgbClr val="000000"/>
                </a:solidFill>
                <a:latin typeface="Roboto"/>
                <a:ea typeface="Roboto"/>
                <a:cs typeface="Roboto"/>
                <a:sym typeface="Roboto"/>
              </a:rPr>
              <a:t> </a:t>
            </a:r>
            <a:endParaRPr>
              <a:latin typeface="Roboto"/>
              <a:ea typeface="Roboto"/>
              <a:cs typeface="Roboto"/>
              <a:sym typeface="Roboto"/>
            </a:endParaRPr>
          </a:p>
        </p:txBody>
      </p:sp>
      <p:sp>
        <p:nvSpPr>
          <p:cNvPr id="2452" name="Google Shape;2452;p139"/>
          <p:cNvSpPr txBox="1"/>
          <p:nvPr/>
        </p:nvSpPr>
        <p:spPr>
          <a:xfrm>
            <a:off x="3191250" y="2014025"/>
            <a:ext cx="1866600" cy="2468100"/>
          </a:xfrm>
          <a:prstGeom prst="rect">
            <a:avLst/>
          </a:prstGeom>
          <a:noFill/>
          <a:ln>
            <a:noFill/>
          </a:ln>
        </p:spPr>
        <p:txBody>
          <a:bodyPr spcFirstLastPara="1" wrap="square" lIns="182875" tIns="182875" rIns="182875" bIns="182875" anchor="t" anchorCtr="0">
            <a:noAutofit/>
          </a:bodyPr>
          <a:lstStyle/>
          <a:p>
            <a:pPr marL="0" lvl="0" indent="0" algn="l" rtl="0">
              <a:spcBef>
                <a:spcPts val="0"/>
              </a:spcBef>
              <a:spcAft>
                <a:spcPts val="0"/>
              </a:spcAft>
              <a:buClr>
                <a:schemeClr val="dk1"/>
              </a:buClr>
              <a:buSzPts val="1100"/>
              <a:buFont typeface="Arial"/>
              <a:buNone/>
            </a:pPr>
            <a:r>
              <a:rPr lang="en" sz="1700" b="1">
                <a:solidFill>
                  <a:schemeClr val="dk1"/>
                </a:solidFill>
                <a:latin typeface="Roboto"/>
                <a:ea typeface="Roboto"/>
                <a:cs typeface="Roboto"/>
                <a:sym typeface="Roboto"/>
              </a:rPr>
              <a:t>IP Addresses</a:t>
            </a:r>
            <a:endParaRPr sz="1700" b="1">
              <a:solidFill>
                <a:schemeClr val="dk1"/>
              </a:solidFill>
              <a:latin typeface="Roboto"/>
              <a:ea typeface="Roboto"/>
              <a:cs typeface="Roboto"/>
              <a:sym typeface="Roboto"/>
            </a:endParaRPr>
          </a:p>
          <a:p>
            <a:pPr marL="0" lvl="0" indent="0" algn="l" rtl="0">
              <a:lnSpc>
                <a:spcPct val="115000"/>
              </a:lnSpc>
              <a:spcBef>
                <a:spcPts val="500"/>
              </a:spcBef>
              <a:spcAft>
                <a:spcPts val="0"/>
              </a:spcAft>
              <a:buClr>
                <a:schemeClr val="dk1"/>
              </a:buClr>
              <a:buSzPts val="1100"/>
              <a:buFont typeface="Arial"/>
              <a:buNone/>
            </a:pPr>
            <a:r>
              <a:rPr lang="en" sz="1200">
                <a:solidFill>
                  <a:schemeClr val="dk1"/>
                </a:solidFill>
                <a:latin typeface="Roboto"/>
                <a:ea typeface="Roboto"/>
                <a:cs typeface="Roboto"/>
                <a:sym typeface="Roboto"/>
              </a:rPr>
              <a:t>VMs have IP addresses just like physical computers. </a:t>
            </a:r>
            <a:endParaRPr sz="1200">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IP addresses are considered their own type of resource in Azure, AWS, and other cloud environments.</a:t>
            </a:r>
            <a:endParaRPr>
              <a:solidFill>
                <a:schemeClr val="dk1"/>
              </a:solidFill>
              <a:latin typeface="Roboto"/>
              <a:ea typeface="Roboto"/>
              <a:cs typeface="Roboto"/>
              <a:sym typeface="Roboto"/>
            </a:endParaRPr>
          </a:p>
          <a:p>
            <a:pPr marL="0" lvl="0" indent="0" algn="l" rtl="0">
              <a:lnSpc>
                <a:spcPct val="115000"/>
              </a:lnSpc>
              <a:spcBef>
                <a:spcPts val="0"/>
              </a:spcBef>
              <a:spcAft>
                <a:spcPts val="0"/>
              </a:spcAft>
              <a:buNone/>
            </a:pPr>
            <a:endParaRPr sz="1700" b="1">
              <a:latin typeface="Roboto"/>
              <a:ea typeface="Roboto"/>
              <a:cs typeface="Roboto"/>
              <a:sym typeface="Roboto"/>
            </a:endParaRPr>
          </a:p>
        </p:txBody>
      </p:sp>
      <p:sp>
        <p:nvSpPr>
          <p:cNvPr id="2453" name="Google Shape;2453;p139"/>
          <p:cNvSpPr txBox="1"/>
          <p:nvPr/>
        </p:nvSpPr>
        <p:spPr>
          <a:xfrm>
            <a:off x="5630125" y="2014775"/>
            <a:ext cx="3304500" cy="2514900"/>
          </a:xfrm>
          <a:prstGeom prst="rect">
            <a:avLst/>
          </a:prstGeom>
          <a:noFill/>
          <a:ln>
            <a:noFill/>
          </a:ln>
        </p:spPr>
        <p:txBody>
          <a:bodyPr spcFirstLastPara="1" wrap="square" lIns="182875" tIns="182875" rIns="182875" bIns="182875" anchor="t" anchorCtr="0">
            <a:noAutofit/>
          </a:bodyPr>
          <a:lstStyle/>
          <a:p>
            <a:pPr marL="0" lvl="0" indent="0" algn="l" rtl="0">
              <a:spcBef>
                <a:spcPts val="0"/>
              </a:spcBef>
              <a:spcAft>
                <a:spcPts val="0"/>
              </a:spcAft>
              <a:buClr>
                <a:schemeClr val="dk1"/>
              </a:buClr>
              <a:buSzPts val="1100"/>
              <a:buFont typeface="Arial"/>
              <a:buNone/>
            </a:pPr>
            <a:r>
              <a:rPr lang="en" sz="1700" b="1">
                <a:solidFill>
                  <a:schemeClr val="dk1"/>
                </a:solidFill>
                <a:latin typeface="Roboto"/>
                <a:ea typeface="Roboto"/>
                <a:cs typeface="Roboto"/>
                <a:sym typeface="Roboto"/>
              </a:rPr>
              <a:t>Subnets</a:t>
            </a:r>
            <a:endParaRPr sz="1700" b="1">
              <a:solidFill>
                <a:schemeClr val="dk1"/>
              </a:solidFill>
              <a:latin typeface="Roboto"/>
              <a:ea typeface="Roboto"/>
              <a:cs typeface="Roboto"/>
              <a:sym typeface="Roboto"/>
            </a:endParaRPr>
          </a:p>
          <a:p>
            <a:pPr marL="0" lvl="0" indent="0" algn="l" rtl="0">
              <a:lnSpc>
                <a:spcPct val="115000"/>
              </a:lnSpc>
              <a:spcBef>
                <a:spcPts val="500"/>
              </a:spcBef>
              <a:spcAft>
                <a:spcPts val="0"/>
              </a:spcAft>
              <a:buNone/>
            </a:pPr>
            <a:r>
              <a:rPr lang="en" sz="1200">
                <a:solidFill>
                  <a:schemeClr val="dk1"/>
                </a:solidFill>
                <a:latin typeface="Roboto"/>
                <a:ea typeface="Roboto"/>
                <a:cs typeface="Roboto"/>
                <a:sym typeface="Roboto"/>
              </a:rPr>
              <a:t>Like IP addresses, subnets are considered separate resources, meaning they can be created independently of the others. </a:t>
            </a:r>
            <a:endParaRPr sz="1200">
              <a:solidFill>
                <a:schemeClr val="dk1"/>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en" sz="1200">
                <a:solidFill>
                  <a:schemeClr val="dk1"/>
                </a:solidFill>
                <a:latin typeface="Roboto"/>
                <a:ea typeface="Roboto"/>
                <a:cs typeface="Roboto"/>
                <a:sym typeface="Roboto"/>
              </a:rPr>
              <a:t>After creating a virtual network, we can create a new subnet and add it to the existing network. We can also create a new public IP address resource and associate it with an existing virtual machine.</a:t>
            </a:r>
            <a:endParaRPr sz="1700" b="1">
              <a:latin typeface="Roboto"/>
              <a:ea typeface="Roboto"/>
              <a:cs typeface="Roboto"/>
              <a:sym typeface="Roboto"/>
            </a:endParaRPr>
          </a:p>
        </p:txBody>
      </p:sp>
      <p:grpSp>
        <p:nvGrpSpPr>
          <p:cNvPr id="2454" name="Google Shape;2454;p139"/>
          <p:cNvGrpSpPr/>
          <p:nvPr/>
        </p:nvGrpSpPr>
        <p:grpSpPr>
          <a:xfrm>
            <a:off x="304781" y="1421303"/>
            <a:ext cx="533372" cy="533480"/>
            <a:chOff x="457200" y="1378813"/>
            <a:chExt cx="695400" cy="695450"/>
          </a:xfrm>
        </p:grpSpPr>
        <p:sp>
          <p:nvSpPr>
            <p:cNvPr id="2455" name="Google Shape;2455;p13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456" name="Google Shape;2456;p139"/>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7" name="Google Shape;2457;p139"/>
          <p:cNvGrpSpPr/>
          <p:nvPr/>
        </p:nvGrpSpPr>
        <p:grpSpPr>
          <a:xfrm>
            <a:off x="2924156" y="1421303"/>
            <a:ext cx="533372" cy="533480"/>
            <a:chOff x="457200" y="1378813"/>
            <a:chExt cx="695400" cy="695450"/>
          </a:xfrm>
        </p:grpSpPr>
        <p:sp>
          <p:nvSpPr>
            <p:cNvPr id="2458" name="Google Shape;2458;p139"/>
            <p:cNvSpPr/>
            <p:nvPr/>
          </p:nvSpPr>
          <p:spPr>
            <a:xfrm>
              <a:off x="457200" y="1378813"/>
              <a:ext cx="695400" cy="621300"/>
            </a:xfrm>
            <a:prstGeom prst="roundRect">
              <a:avLst>
                <a:gd name="adj" fmla="val 16667"/>
              </a:avLst>
            </a:prstGeom>
            <a:solidFill>
              <a:srgbClr val="FFAB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2459" name="Google Shape;2459;p139"/>
            <p:cNvSpPr/>
            <p:nvPr/>
          </p:nvSpPr>
          <p:spPr>
            <a:xfrm rot="10800000">
              <a:off x="634726" y="1885638"/>
              <a:ext cx="340325" cy="188625"/>
            </a:xfrm>
            <a:prstGeom prst="flowChartExtract">
              <a:avLst/>
            </a:pr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0" name="Google Shape;2460;p139"/>
          <p:cNvGrpSpPr/>
          <p:nvPr/>
        </p:nvGrpSpPr>
        <p:grpSpPr>
          <a:xfrm>
            <a:off x="5363031" y="1422053"/>
            <a:ext cx="533372" cy="533480"/>
            <a:chOff x="457200" y="1378813"/>
            <a:chExt cx="695400" cy="695450"/>
          </a:xfrm>
        </p:grpSpPr>
        <p:sp>
          <p:nvSpPr>
            <p:cNvPr id="2461" name="Google Shape;2461;p139"/>
            <p:cNvSpPr/>
            <p:nvPr/>
          </p:nvSpPr>
          <p:spPr>
            <a:xfrm>
              <a:off x="457200" y="1378813"/>
              <a:ext cx="695400" cy="621300"/>
            </a:xfrm>
            <a:prstGeom prst="roundRect">
              <a:avLst>
                <a:gd name="adj" fmla="val 16667"/>
              </a:avLst>
            </a:prstGeom>
            <a:solidFill>
              <a:srgbClr val="30BBB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2462" name="Google Shape;2462;p139"/>
            <p:cNvSpPr/>
            <p:nvPr/>
          </p:nvSpPr>
          <p:spPr>
            <a:xfrm rot="10800000">
              <a:off x="634726" y="1885638"/>
              <a:ext cx="340325" cy="188625"/>
            </a:xfrm>
            <a:prstGeom prst="flowChartExtract">
              <a:avLst/>
            </a:prstGeom>
            <a:solidFill>
              <a:srgbClr val="30BB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3" name="Google Shape;2463;p13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34</a:t>
            </a:fld>
            <a:endParaRPr sz="6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9C9A9"/>
        </a:solidFill>
        <a:effectLst/>
      </p:bgPr>
    </p:bg>
    <p:spTree>
      <p:nvGrpSpPr>
        <p:cNvPr id="1" name="Shape 2467"/>
        <p:cNvGrpSpPr/>
        <p:nvPr/>
      </p:nvGrpSpPr>
      <p:grpSpPr>
        <a:xfrm>
          <a:off x="0" y="0"/>
          <a:ext cx="0" cy="0"/>
          <a:chOff x="0" y="0"/>
          <a:chExt cx="0" cy="0"/>
        </a:xfrm>
      </p:grpSpPr>
      <p:sp>
        <p:nvSpPr>
          <p:cNvPr id="2468" name="Google Shape;2468;p140"/>
          <p:cNvSpPr/>
          <p:nvPr/>
        </p:nvSpPr>
        <p:spPr>
          <a:xfrm>
            <a:off x="190500" y="4834525"/>
            <a:ext cx="8772600" cy="200100"/>
          </a:xfrm>
          <a:prstGeom prst="rect">
            <a:avLst/>
          </a:prstGeom>
          <a:solidFill>
            <a:srgbClr val="F9C9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4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Quick Review: IP Address Structures</a:t>
            </a:r>
            <a:endParaRPr/>
          </a:p>
        </p:txBody>
      </p:sp>
      <p:sp>
        <p:nvSpPr>
          <p:cNvPr id="2470" name="Google Shape;2470;p14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Let’s review the IP structures learned earlier in the course. </a:t>
            </a:r>
            <a:endParaRPr/>
          </a:p>
        </p:txBody>
      </p:sp>
      <p:sp>
        <p:nvSpPr>
          <p:cNvPr id="2471" name="Google Shape;2471;p140"/>
          <p:cNvSpPr txBox="1"/>
          <p:nvPr/>
        </p:nvSpPr>
        <p:spPr>
          <a:xfrm>
            <a:off x="457300" y="1274123"/>
            <a:ext cx="7581900" cy="333900"/>
          </a:xfrm>
          <a:prstGeom prst="rect">
            <a:avLst/>
          </a:prstGeom>
          <a:noFill/>
          <a:ln>
            <a:noFill/>
          </a:ln>
        </p:spPr>
        <p:txBody>
          <a:bodyPr spcFirstLastPara="1" wrap="square" lIns="0" tIns="0" rIns="0" bIns="0" anchor="t" anchorCtr="0">
            <a:noAutofit/>
          </a:bodyPr>
          <a:lstStyle/>
          <a:p>
            <a:pPr marL="0" lvl="0" indent="0" algn="l" rtl="0">
              <a:spcBef>
                <a:spcPts val="0"/>
              </a:spcBef>
              <a:spcAft>
                <a:spcPts val="800"/>
              </a:spcAft>
              <a:buNone/>
            </a:pPr>
            <a:r>
              <a:rPr lang="en" b="1">
                <a:latin typeface="Roboto"/>
                <a:ea typeface="Roboto"/>
                <a:cs typeface="Roboto"/>
                <a:sym typeface="Roboto"/>
              </a:rPr>
              <a:t>Private networks will use one of three IP schemes:</a:t>
            </a:r>
            <a:endParaRPr>
              <a:latin typeface="Roboto"/>
              <a:ea typeface="Roboto"/>
              <a:cs typeface="Roboto"/>
              <a:sym typeface="Roboto"/>
            </a:endParaRPr>
          </a:p>
        </p:txBody>
      </p:sp>
      <p:sp>
        <p:nvSpPr>
          <p:cNvPr id="2472" name="Google Shape;2472;p140"/>
          <p:cNvSpPr/>
          <p:nvPr/>
        </p:nvSpPr>
        <p:spPr>
          <a:xfrm>
            <a:off x="457300" y="1608025"/>
            <a:ext cx="2314500" cy="471300"/>
          </a:xfrm>
          <a:prstGeom prst="roundRect">
            <a:avLst>
              <a:gd name="adj" fmla="val 16667"/>
            </a:avLst>
          </a:prstGeom>
          <a:solidFill>
            <a:srgbClr val="F3F3F3"/>
          </a:solidFill>
          <a:ln w="28575" cap="flat" cmpd="sng">
            <a:solidFill>
              <a:srgbClr val="FFAB4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rgbClr val="333333"/>
                </a:solidFill>
                <a:latin typeface="Inconsolata"/>
                <a:ea typeface="Inconsolata"/>
                <a:cs typeface="Inconsolata"/>
                <a:sym typeface="Inconsolata"/>
              </a:rPr>
              <a:t>192.168.x.x</a:t>
            </a:r>
            <a:endParaRPr/>
          </a:p>
        </p:txBody>
      </p:sp>
      <p:sp>
        <p:nvSpPr>
          <p:cNvPr id="2473" name="Google Shape;2473;p140"/>
          <p:cNvSpPr/>
          <p:nvPr/>
        </p:nvSpPr>
        <p:spPr>
          <a:xfrm>
            <a:off x="3010000" y="1608025"/>
            <a:ext cx="2314500" cy="471300"/>
          </a:xfrm>
          <a:prstGeom prst="roundRect">
            <a:avLst>
              <a:gd name="adj" fmla="val 16667"/>
            </a:avLst>
          </a:prstGeom>
          <a:solidFill>
            <a:srgbClr val="F3F3F3"/>
          </a:solidFill>
          <a:ln w="28575" cap="flat" cmpd="sng">
            <a:solidFill>
              <a:srgbClr val="FFAB4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rgbClr val="333333"/>
                </a:solidFill>
                <a:latin typeface="Inconsolata"/>
                <a:ea typeface="Inconsolata"/>
                <a:cs typeface="Inconsolata"/>
                <a:sym typeface="Inconsolata"/>
              </a:rPr>
              <a:t>172.16.x.x</a:t>
            </a:r>
            <a:endParaRPr/>
          </a:p>
        </p:txBody>
      </p:sp>
      <p:sp>
        <p:nvSpPr>
          <p:cNvPr id="2474" name="Google Shape;2474;p140"/>
          <p:cNvSpPr/>
          <p:nvPr/>
        </p:nvSpPr>
        <p:spPr>
          <a:xfrm>
            <a:off x="5581750" y="1608025"/>
            <a:ext cx="2314500" cy="471300"/>
          </a:xfrm>
          <a:prstGeom prst="roundRect">
            <a:avLst>
              <a:gd name="adj" fmla="val 16667"/>
            </a:avLst>
          </a:prstGeom>
          <a:solidFill>
            <a:srgbClr val="F3F3F3"/>
          </a:solidFill>
          <a:ln w="28575" cap="flat" cmpd="sng">
            <a:solidFill>
              <a:srgbClr val="FFAB4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rgbClr val="333333"/>
                </a:solidFill>
                <a:latin typeface="Inconsolata"/>
                <a:ea typeface="Inconsolata"/>
                <a:cs typeface="Inconsolata"/>
                <a:sym typeface="Inconsolata"/>
              </a:rPr>
              <a:t>10.x.x.x</a:t>
            </a:r>
            <a:endParaRPr/>
          </a:p>
        </p:txBody>
      </p:sp>
      <p:sp>
        <p:nvSpPr>
          <p:cNvPr id="2475" name="Google Shape;2475;p140"/>
          <p:cNvSpPr txBox="1"/>
          <p:nvPr/>
        </p:nvSpPr>
        <p:spPr>
          <a:xfrm>
            <a:off x="457300" y="2348448"/>
            <a:ext cx="7581900" cy="333900"/>
          </a:xfrm>
          <a:prstGeom prst="rect">
            <a:avLst/>
          </a:prstGeom>
          <a:noFill/>
          <a:ln>
            <a:noFill/>
          </a:ln>
        </p:spPr>
        <p:txBody>
          <a:bodyPr spcFirstLastPara="1" wrap="square" lIns="0" tIns="0" rIns="0" bIns="0" anchor="t" anchorCtr="0">
            <a:noAutofit/>
          </a:bodyPr>
          <a:lstStyle/>
          <a:p>
            <a:pPr marL="0" lvl="0" indent="0" algn="l" rtl="0">
              <a:spcBef>
                <a:spcPts val="0"/>
              </a:spcBef>
              <a:spcAft>
                <a:spcPts val="800"/>
              </a:spcAft>
              <a:buNone/>
            </a:pPr>
            <a:r>
              <a:rPr lang="en" b="1">
                <a:latin typeface="Roboto"/>
                <a:ea typeface="Roboto"/>
                <a:cs typeface="Roboto"/>
                <a:sym typeface="Roboto"/>
              </a:rPr>
              <a:t>We can also use CIDR notation when defining a network space:</a:t>
            </a:r>
            <a:endParaRPr>
              <a:latin typeface="Roboto"/>
              <a:ea typeface="Roboto"/>
              <a:cs typeface="Roboto"/>
              <a:sym typeface="Roboto"/>
            </a:endParaRPr>
          </a:p>
        </p:txBody>
      </p:sp>
      <p:sp>
        <p:nvSpPr>
          <p:cNvPr id="2476" name="Google Shape;2476;p140"/>
          <p:cNvSpPr/>
          <p:nvPr/>
        </p:nvSpPr>
        <p:spPr>
          <a:xfrm>
            <a:off x="457300" y="2646575"/>
            <a:ext cx="2314500" cy="471300"/>
          </a:xfrm>
          <a:prstGeom prst="roundRect">
            <a:avLst>
              <a:gd name="adj" fmla="val 16667"/>
            </a:avLst>
          </a:prstGeom>
          <a:solidFill>
            <a:srgbClr val="F3F3F3"/>
          </a:solidFill>
          <a:ln w="28575" cap="flat" cmpd="sng">
            <a:solidFill>
              <a:srgbClr val="FFAB4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rgbClr val="333333"/>
                </a:solidFill>
                <a:latin typeface="Inconsolata"/>
                <a:ea typeface="Inconsolata"/>
                <a:cs typeface="Inconsolata"/>
                <a:sym typeface="Inconsolata"/>
              </a:rPr>
              <a:t>192.168.1.0/24</a:t>
            </a:r>
            <a:endParaRPr/>
          </a:p>
        </p:txBody>
      </p:sp>
      <p:sp>
        <p:nvSpPr>
          <p:cNvPr id="2477" name="Google Shape;2477;p140"/>
          <p:cNvSpPr txBox="1"/>
          <p:nvPr/>
        </p:nvSpPr>
        <p:spPr>
          <a:xfrm>
            <a:off x="457300" y="3529550"/>
            <a:ext cx="8410500" cy="333900"/>
          </a:xfrm>
          <a:prstGeom prst="rect">
            <a:avLst/>
          </a:prstGeom>
          <a:noFill/>
          <a:ln>
            <a:noFill/>
          </a:ln>
        </p:spPr>
        <p:txBody>
          <a:bodyPr spcFirstLastPara="1" wrap="square" lIns="0" tIns="0" rIns="0" bIns="0" anchor="t" anchorCtr="0">
            <a:noAutofit/>
          </a:bodyPr>
          <a:lstStyle/>
          <a:p>
            <a:pPr marL="0" lvl="0" indent="0" algn="l" rtl="0">
              <a:spcBef>
                <a:spcPts val="0"/>
              </a:spcBef>
              <a:spcAft>
                <a:spcPts val="800"/>
              </a:spcAft>
              <a:buNone/>
            </a:pPr>
            <a:r>
              <a:rPr lang="en" b="1">
                <a:latin typeface="Roboto"/>
                <a:ea typeface="Roboto"/>
                <a:cs typeface="Roboto"/>
                <a:sym typeface="Roboto"/>
              </a:rPr>
              <a:t>When creating a network in Azure, we will define a large network as well as a subnet inside that network: </a:t>
            </a:r>
            <a:endParaRPr>
              <a:latin typeface="Roboto"/>
              <a:ea typeface="Roboto"/>
              <a:cs typeface="Roboto"/>
              <a:sym typeface="Roboto"/>
            </a:endParaRPr>
          </a:p>
        </p:txBody>
      </p:sp>
      <p:sp>
        <p:nvSpPr>
          <p:cNvPr id="2478" name="Google Shape;2478;p140"/>
          <p:cNvSpPr/>
          <p:nvPr/>
        </p:nvSpPr>
        <p:spPr>
          <a:xfrm>
            <a:off x="457300" y="3863450"/>
            <a:ext cx="2314500" cy="450900"/>
          </a:xfrm>
          <a:prstGeom prst="roundRect">
            <a:avLst>
              <a:gd name="adj" fmla="val 16667"/>
            </a:avLst>
          </a:prstGeom>
          <a:solidFill>
            <a:srgbClr val="F3F3F3"/>
          </a:solidFill>
          <a:ln w="28575" cap="flat" cmpd="sng">
            <a:solidFill>
              <a:srgbClr val="FFAB4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rgbClr val="333333"/>
                </a:solidFill>
                <a:latin typeface="Inconsolata"/>
                <a:ea typeface="Inconsolata"/>
                <a:cs typeface="Inconsolata"/>
                <a:sym typeface="Inconsolata"/>
              </a:rPr>
              <a:t>10.0.0.0/16 </a:t>
            </a:r>
            <a:endParaRPr/>
          </a:p>
        </p:txBody>
      </p:sp>
      <p:sp>
        <p:nvSpPr>
          <p:cNvPr id="2479" name="Google Shape;2479;p140"/>
          <p:cNvSpPr/>
          <p:nvPr/>
        </p:nvSpPr>
        <p:spPr>
          <a:xfrm>
            <a:off x="457300" y="4481685"/>
            <a:ext cx="2314500" cy="450900"/>
          </a:xfrm>
          <a:prstGeom prst="roundRect">
            <a:avLst>
              <a:gd name="adj" fmla="val 16667"/>
            </a:avLst>
          </a:prstGeom>
          <a:solidFill>
            <a:srgbClr val="F3F3F3"/>
          </a:solidFill>
          <a:ln w="28575" cap="flat" cmpd="sng">
            <a:solidFill>
              <a:srgbClr val="FFAB4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rgbClr val="333333"/>
                </a:solidFill>
                <a:latin typeface="Inconsolata"/>
                <a:ea typeface="Inconsolata"/>
                <a:cs typeface="Inconsolata"/>
                <a:sym typeface="Inconsolata"/>
              </a:rPr>
              <a:t>10.10.1.0/24</a:t>
            </a:r>
            <a:endParaRPr/>
          </a:p>
        </p:txBody>
      </p:sp>
      <p:sp>
        <p:nvSpPr>
          <p:cNvPr id="2480" name="Google Shape;2480;p140"/>
          <p:cNvSpPr txBox="1"/>
          <p:nvPr/>
        </p:nvSpPr>
        <p:spPr>
          <a:xfrm>
            <a:off x="2962450" y="3990025"/>
            <a:ext cx="2009700" cy="333900"/>
          </a:xfrm>
          <a:prstGeom prst="rect">
            <a:avLst/>
          </a:prstGeom>
          <a:noFill/>
          <a:ln>
            <a:noFill/>
          </a:ln>
        </p:spPr>
        <p:txBody>
          <a:bodyPr spcFirstLastPara="1" wrap="square" lIns="0" tIns="0" rIns="0" bIns="0" anchor="t" anchorCtr="0">
            <a:noAutofit/>
          </a:bodyPr>
          <a:lstStyle/>
          <a:p>
            <a:pPr marL="0" lvl="0" indent="0" algn="l" rtl="0">
              <a:spcBef>
                <a:spcPts val="0"/>
              </a:spcBef>
              <a:spcAft>
                <a:spcPts val="800"/>
              </a:spcAft>
              <a:buNone/>
            </a:pPr>
            <a:r>
              <a:rPr lang="en">
                <a:latin typeface="Roboto"/>
                <a:ea typeface="Roboto"/>
                <a:cs typeface="Roboto"/>
                <a:sym typeface="Roboto"/>
              </a:rPr>
              <a:t>for the large network.</a:t>
            </a:r>
            <a:endParaRPr>
              <a:latin typeface="Roboto"/>
              <a:ea typeface="Roboto"/>
              <a:cs typeface="Roboto"/>
              <a:sym typeface="Roboto"/>
            </a:endParaRPr>
          </a:p>
        </p:txBody>
      </p:sp>
      <p:sp>
        <p:nvSpPr>
          <p:cNvPr id="2481" name="Google Shape;2481;p140"/>
          <p:cNvSpPr txBox="1"/>
          <p:nvPr/>
        </p:nvSpPr>
        <p:spPr>
          <a:xfrm>
            <a:off x="2962450" y="4609150"/>
            <a:ext cx="2009700" cy="333900"/>
          </a:xfrm>
          <a:prstGeom prst="rect">
            <a:avLst/>
          </a:prstGeom>
          <a:noFill/>
          <a:ln>
            <a:noFill/>
          </a:ln>
        </p:spPr>
        <p:txBody>
          <a:bodyPr spcFirstLastPara="1" wrap="square" lIns="0" tIns="0" rIns="0" bIns="0" anchor="t" anchorCtr="0">
            <a:noAutofit/>
          </a:bodyPr>
          <a:lstStyle/>
          <a:p>
            <a:pPr marL="0" lvl="0" indent="0" algn="l" rtl="0">
              <a:spcBef>
                <a:spcPts val="0"/>
              </a:spcBef>
              <a:spcAft>
                <a:spcPts val="800"/>
              </a:spcAft>
              <a:buNone/>
            </a:pPr>
            <a:r>
              <a:rPr lang="en">
                <a:latin typeface="Roboto"/>
                <a:ea typeface="Roboto"/>
                <a:cs typeface="Roboto"/>
                <a:sym typeface="Roboto"/>
              </a:rPr>
              <a:t>for the first subnet.</a:t>
            </a:r>
            <a:endParaRPr>
              <a:latin typeface="Roboto"/>
              <a:ea typeface="Roboto"/>
              <a:cs typeface="Roboto"/>
              <a:sym typeface="Roboto"/>
            </a:endParaRPr>
          </a:p>
        </p:txBody>
      </p:sp>
      <p:sp>
        <p:nvSpPr>
          <p:cNvPr id="2482" name="Google Shape;2482;p14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35</a:t>
            </a:fld>
            <a:endParaRPr sz="6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86"/>
        <p:cNvGrpSpPr/>
        <p:nvPr/>
      </p:nvGrpSpPr>
      <p:grpSpPr>
        <a:xfrm>
          <a:off x="0" y="0"/>
          <a:ext cx="0" cy="0"/>
          <a:chOff x="0" y="0"/>
          <a:chExt cx="0" cy="0"/>
        </a:xfrm>
      </p:grpSpPr>
      <p:sp>
        <p:nvSpPr>
          <p:cNvPr id="2487" name="Google Shape;2487;p141"/>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20 Minutes</a:t>
            </a:r>
            <a:endParaRPr/>
          </a:p>
        </p:txBody>
      </p:sp>
      <p:sp>
        <p:nvSpPr>
          <p:cNvPr id="2488" name="Google Shape;2488;p14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489" name="Google Shape;2489;p141"/>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2800" b="1"/>
              <a:t>Activity: </a:t>
            </a:r>
            <a:r>
              <a:rPr lang="en" sz="2800"/>
              <a:t>Virtual Networkin</a:t>
            </a:r>
            <a:r>
              <a:rPr lang="en"/>
              <a:t>g </a:t>
            </a:r>
            <a:endParaRPr/>
          </a:p>
          <a:p>
            <a:pPr marL="0" lvl="0" indent="0" algn="l" rtl="0">
              <a:spcBef>
                <a:spcPts val="300"/>
              </a:spcBef>
              <a:spcAft>
                <a:spcPts val="0"/>
              </a:spcAft>
              <a:buNone/>
            </a:pPr>
            <a:r>
              <a:rPr lang="en" sz="2200">
                <a:latin typeface="Roboto Light"/>
                <a:ea typeface="Roboto Light"/>
                <a:cs typeface="Roboto Light"/>
                <a:sym typeface="Roboto Light"/>
              </a:rPr>
              <a:t>In this activity, you will create a </a:t>
            </a:r>
            <a:br>
              <a:rPr lang="en" sz="2200">
                <a:latin typeface="Roboto Light"/>
                <a:ea typeface="Roboto Light"/>
                <a:cs typeface="Roboto Light"/>
                <a:sym typeface="Roboto Light"/>
              </a:rPr>
            </a:br>
            <a:r>
              <a:rPr lang="en" sz="2200">
                <a:latin typeface="Roboto Light"/>
                <a:ea typeface="Roboto Light"/>
                <a:cs typeface="Roboto Light"/>
                <a:sym typeface="Roboto Light"/>
              </a:rPr>
              <a:t>resource group and virtual network for  </a:t>
            </a:r>
            <a:br>
              <a:rPr lang="en" sz="2200">
                <a:latin typeface="Roboto Light"/>
                <a:ea typeface="Roboto Light"/>
                <a:cs typeface="Roboto Light"/>
                <a:sym typeface="Roboto Light"/>
              </a:rPr>
            </a:br>
            <a:r>
              <a:rPr lang="en" sz="2200">
                <a:latin typeface="Roboto Light"/>
                <a:ea typeface="Roboto Light"/>
                <a:cs typeface="Roboto Light"/>
                <a:sym typeface="Roboto Light"/>
              </a:rPr>
              <a:t>a Red Team training environment. </a:t>
            </a:r>
            <a:endParaRPr sz="2200">
              <a:latin typeface="Roboto Light"/>
              <a:ea typeface="Roboto Light"/>
              <a:cs typeface="Roboto Light"/>
              <a:sym typeface="Roboto Light"/>
            </a:endParaRPr>
          </a:p>
          <a:p>
            <a:pPr marL="0" lvl="0" indent="0" algn="l" rtl="0">
              <a:spcBef>
                <a:spcPts val="2000"/>
              </a:spcBef>
              <a:spcAft>
                <a:spcPts val="1000"/>
              </a:spcAft>
              <a:buNone/>
            </a:pPr>
            <a:r>
              <a:rPr lang="en" sz="1600" b="1"/>
              <a:t>Important:</a:t>
            </a:r>
            <a:r>
              <a:rPr lang="en" sz="1600">
                <a:latin typeface="Roboto Light"/>
                <a:ea typeface="Roboto Light"/>
                <a:cs typeface="Roboto Light"/>
                <a:sym typeface="Roboto Light"/>
              </a:rPr>
              <a:t> </a:t>
            </a:r>
            <a:r>
              <a:rPr lang="en" sz="1600">
                <a:solidFill>
                  <a:srgbClr val="24292E"/>
                </a:solidFill>
                <a:latin typeface="Roboto Light"/>
                <a:ea typeface="Roboto Light"/>
                <a:cs typeface="Roboto Light"/>
                <a:sym typeface="Roboto Light"/>
              </a:rPr>
              <a:t>For this and all activities, make sure that</a:t>
            </a:r>
            <a:br>
              <a:rPr lang="en" sz="1600">
                <a:solidFill>
                  <a:srgbClr val="24292E"/>
                </a:solidFill>
                <a:latin typeface="Roboto Light"/>
                <a:ea typeface="Roboto Light"/>
                <a:cs typeface="Roboto Light"/>
                <a:sym typeface="Roboto Light"/>
              </a:rPr>
            </a:br>
            <a:r>
              <a:rPr lang="en" sz="1600">
                <a:solidFill>
                  <a:srgbClr val="24292E"/>
                </a:solidFill>
                <a:latin typeface="Roboto Light"/>
                <a:ea typeface="Roboto Light"/>
                <a:cs typeface="Roboto Light"/>
                <a:sym typeface="Roboto Light"/>
              </a:rPr>
              <a:t>you are using your personal Azure account. </a:t>
            </a:r>
            <a:endParaRPr sz="1600">
              <a:latin typeface="Roboto Light"/>
              <a:ea typeface="Roboto Light"/>
              <a:cs typeface="Roboto Light"/>
              <a:sym typeface="Roboto Light"/>
            </a:endParaRPr>
          </a:p>
        </p:txBody>
      </p:sp>
      <p:sp>
        <p:nvSpPr>
          <p:cNvPr id="2490" name="Google Shape;2490;p14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36</a:t>
            </a:fld>
            <a:endParaRPr sz="6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94"/>
        <p:cNvGrpSpPr/>
        <p:nvPr/>
      </p:nvGrpSpPr>
      <p:grpSpPr>
        <a:xfrm>
          <a:off x="0" y="0"/>
          <a:ext cx="0" cy="0"/>
          <a:chOff x="0" y="0"/>
          <a:chExt cx="0" cy="0"/>
        </a:xfrm>
      </p:grpSpPr>
      <p:sp>
        <p:nvSpPr>
          <p:cNvPr id="2495" name="Google Shape;2495;p14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496" name="Google Shape;2496;p14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37</a:t>
            </a:fld>
            <a:endParaRPr sz="6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00"/>
        <p:cNvGrpSpPr/>
        <p:nvPr/>
      </p:nvGrpSpPr>
      <p:grpSpPr>
        <a:xfrm>
          <a:off x="0" y="0"/>
          <a:ext cx="0" cy="0"/>
          <a:chOff x="0" y="0"/>
          <a:chExt cx="0" cy="0"/>
        </a:xfrm>
      </p:grpSpPr>
      <p:sp>
        <p:nvSpPr>
          <p:cNvPr id="2501" name="Google Shape;2501;p14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38</a:t>
            </a:fld>
            <a:endParaRPr sz="6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05"/>
        <p:cNvGrpSpPr/>
        <p:nvPr/>
      </p:nvGrpSpPr>
      <p:grpSpPr>
        <a:xfrm>
          <a:off x="0" y="0"/>
          <a:ext cx="0" cy="0"/>
          <a:chOff x="0" y="0"/>
          <a:chExt cx="0" cy="0"/>
        </a:xfrm>
      </p:grpSpPr>
      <p:sp>
        <p:nvSpPr>
          <p:cNvPr id="2506" name="Google Shape;2506;p14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Security Groups</a:t>
            </a:r>
            <a:endParaRPr/>
          </a:p>
        </p:txBody>
      </p:sp>
      <p:sp>
        <p:nvSpPr>
          <p:cNvPr id="2507" name="Google Shape;2507;p14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508" name="Google Shape;2508;p14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39</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74"/>
        <p:cNvGrpSpPr/>
        <p:nvPr/>
      </p:nvGrpSpPr>
      <p:grpSpPr>
        <a:xfrm>
          <a:off x="0" y="0"/>
          <a:ext cx="0" cy="0"/>
          <a:chOff x="0" y="0"/>
          <a:chExt cx="0" cy="0"/>
        </a:xfrm>
      </p:grpSpPr>
      <p:pic>
        <p:nvPicPr>
          <p:cNvPr id="2075" name="Google Shape;2075;p109"/>
          <p:cNvPicPr preferRelativeResize="0"/>
          <p:nvPr/>
        </p:nvPicPr>
        <p:blipFill rotWithShape="1">
          <a:blip r:embed="rId3">
            <a:alphaModFix/>
          </a:blip>
          <a:srcRect t="9" b="9"/>
          <a:stretch/>
        </p:blipFill>
        <p:spPr>
          <a:xfrm>
            <a:off x="-49750" y="-36775"/>
            <a:ext cx="9209302" cy="5180228"/>
          </a:xfrm>
          <a:prstGeom prst="rect">
            <a:avLst/>
          </a:prstGeom>
          <a:noFill/>
          <a:ln>
            <a:noFill/>
          </a:ln>
        </p:spPr>
      </p:pic>
      <p:sp>
        <p:nvSpPr>
          <p:cNvPr id="2076" name="Google Shape;2076;p109"/>
          <p:cNvSpPr txBox="1">
            <a:spLocks noGrp="1"/>
          </p:cNvSpPr>
          <p:nvPr>
            <p:ph type="title"/>
          </p:nvPr>
        </p:nvSpPr>
        <p:spPr>
          <a:xfrm>
            <a:off x="-12034" y="-36775"/>
            <a:ext cx="9233700" cy="5376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Introducing Cloud Computing</a:t>
            </a:r>
            <a:endParaRPr/>
          </a:p>
        </p:txBody>
      </p:sp>
      <p:sp>
        <p:nvSpPr>
          <p:cNvPr id="2077" name="Google Shape;2077;p109"/>
          <p:cNvSpPr txBox="1">
            <a:spLocks noGrp="1"/>
          </p:cNvSpPr>
          <p:nvPr>
            <p:ph type="body" idx="3"/>
          </p:nvPr>
        </p:nvSpPr>
        <p:spPr>
          <a:xfrm>
            <a:off x="175" y="4378975"/>
            <a:ext cx="9144000" cy="5376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a:t>Today, the cloud and cloud services dominate the computing industry. Many organizations want to move operations to a cloud provider, but are worried about security.</a:t>
            </a:r>
            <a:endParaRPr/>
          </a:p>
        </p:txBody>
      </p:sp>
      <p:sp>
        <p:nvSpPr>
          <p:cNvPr id="2078" name="Google Shape;2078;p10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Before the cloud, organizations set up networks on devices they owned and controlled. These setups are called </a:t>
            </a:r>
            <a:r>
              <a:rPr lang="en" b="1"/>
              <a:t>on-premises networks</a:t>
            </a:r>
            <a:r>
              <a:rPr lang="en"/>
              <a:t>, because they live on machines owned and operated on the company's physical property.</a:t>
            </a:r>
            <a:endParaRPr/>
          </a:p>
        </p:txBody>
      </p:sp>
      <p:cxnSp>
        <p:nvCxnSpPr>
          <p:cNvPr id="2079" name="Google Shape;2079;p10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080" name="Google Shape;2080;p10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a:t>
            </a:fld>
            <a:endParaRPr sz="600"/>
          </a:p>
        </p:txBody>
      </p:sp>
      <p:sp>
        <p:nvSpPr>
          <p:cNvPr id="2081" name="Google Shape;2081;p109"/>
          <p:cNvSpPr/>
          <p:nvPr/>
        </p:nvSpPr>
        <p:spPr>
          <a:xfrm>
            <a:off x="1521800" y="1807825"/>
            <a:ext cx="1609800" cy="364800"/>
          </a:xfrm>
          <a:prstGeom prst="roundRect">
            <a:avLst>
              <a:gd name="adj" fmla="val 16667"/>
            </a:avLst>
          </a:prstGeom>
          <a:solidFill>
            <a:schemeClr val="lt2"/>
          </a:solidFill>
          <a:ln w="28575" cap="flat" cmpd="sng">
            <a:solidFill>
              <a:srgbClr val="49818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Roboto"/>
                <a:ea typeface="Roboto"/>
                <a:cs typeface="Roboto"/>
                <a:sym typeface="Roboto"/>
              </a:rPr>
              <a:t>On-Premises</a:t>
            </a:r>
            <a:endParaRPr sz="1800" b="1">
              <a:latin typeface="Roboto"/>
              <a:ea typeface="Roboto"/>
              <a:cs typeface="Roboto"/>
              <a:sym typeface="Roboto"/>
            </a:endParaRPr>
          </a:p>
        </p:txBody>
      </p:sp>
      <p:sp>
        <p:nvSpPr>
          <p:cNvPr id="2082" name="Google Shape;2082;p109"/>
          <p:cNvSpPr/>
          <p:nvPr/>
        </p:nvSpPr>
        <p:spPr>
          <a:xfrm>
            <a:off x="6311300" y="1807825"/>
            <a:ext cx="1187400" cy="364800"/>
          </a:xfrm>
          <a:prstGeom prst="roundRect">
            <a:avLst>
              <a:gd name="adj" fmla="val 16667"/>
            </a:avLst>
          </a:prstGeom>
          <a:solidFill>
            <a:schemeClr val="lt2"/>
          </a:solidFill>
          <a:ln w="28575" cap="flat" cmpd="sng">
            <a:solidFill>
              <a:srgbClr val="49818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Roboto"/>
                <a:ea typeface="Roboto"/>
                <a:cs typeface="Roboto"/>
                <a:sym typeface="Roboto"/>
              </a:rPr>
              <a:t>Cloud</a:t>
            </a:r>
            <a:endParaRPr sz="1800" b="1">
              <a:latin typeface="Roboto"/>
              <a:ea typeface="Roboto"/>
              <a:cs typeface="Roboto"/>
              <a:sym typeface="Roboto"/>
            </a:endParaRPr>
          </a:p>
        </p:txBody>
      </p:sp>
      <p:sp>
        <p:nvSpPr>
          <p:cNvPr id="2083" name="Google Shape;2083;p109"/>
          <p:cNvSpPr/>
          <p:nvPr/>
        </p:nvSpPr>
        <p:spPr>
          <a:xfrm>
            <a:off x="3964500" y="2486150"/>
            <a:ext cx="1180800" cy="771300"/>
          </a:xfrm>
          <a:prstGeom prst="rightArrow">
            <a:avLst>
              <a:gd name="adj1" fmla="val 50000"/>
              <a:gd name="adj2" fmla="val 50000"/>
            </a:avLst>
          </a:prstGeom>
          <a:solidFill>
            <a:schemeClr val="lt2"/>
          </a:solidFill>
          <a:ln w="28575" cap="flat" cmpd="sng">
            <a:solidFill>
              <a:srgbClr val="49818D"/>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12"/>
        <p:cNvGrpSpPr/>
        <p:nvPr/>
      </p:nvGrpSpPr>
      <p:grpSpPr>
        <a:xfrm>
          <a:off x="0" y="0"/>
          <a:ext cx="0" cy="0"/>
          <a:chOff x="0" y="0"/>
          <a:chExt cx="0" cy="0"/>
        </a:xfrm>
      </p:grpSpPr>
      <p:sp>
        <p:nvSpPr>
          <p:cNvPr id="2513" name="Google Shape;2513;p14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514" name="Google Shape;2514;p145"/>
          <p:cNvPicPr preferRelativeResize="0"/>
          <p:nvPr/>
        </p:nvPicPr>
        <p:blipFill>
          <a:blip r:embed="rId3">
            <a:alphaModFix/>
          </a:blip>
          <a:stretch>
            <a:fillRect/>
          </a:stretch>
        </p:blipFill>
        <p:spPr>
          <a:xfrm>
            <a:off x="175" y="0"/>
            <a:ext cx="9144000" cy="5143500"/>
          </a:xfrm>
          <a:prstGeom prst="rect">
            <a:avLst/>
          </a:prstGeom>
          <a:noFill/>
          <a:ln>
            <a:noFill/>
          </a:ln>
        </p:spPr>
      </p:pic>
      <p:sp>
        <p:nvSpPr>
          <p:cNvPr id="2515" name="Google Shape;2515;p145"/>
          <p:cNvSpPr txBox="1"/>
          <p:nvPr/>
        </p:nvSpPr>
        <p:spPr>
          <a:xfrm>
            <a:off x="3631000" y="1345575"/>
            <a:ext cx="5131200" cy="2859300"/>
          </a:xfrm>
          <a:prstGeom prst="rect">
            <a:avLst/>
          </a:prstGeom>
          <a:noFill/>
          <a:ln>
            <a:noFill/>
          </a:ln>
        </p:spPr>
        <p:txBody>
          <a:bodyPr spcFirstLastPara="1" wrap="square" lIns="457200" tIns="182875" rIns="274300" bIns="91425" anchor="t" anchorCtr="0">
            <a:noAutofit/>
          </a:bodyPr>
          <a:lstStyle/>
          <a:p>
            <a:pPr marL="0" lvl="0" indent="0" algn="l" rtl="0">
              <a:spcBef>
                <a:spcPts val="0"/>
              </a:spcBef>
              <a:spcAft>
                <a:spcPts val="1000"/>
              </a:spcAft>
              <a:buNone/>
            </a:pPr>
            <a:r>
              <a:rPr lang="en" sz="2400">
                <a:solidFill>
                  <a:srgbClr val="FAF5AC"/>
                </a:solidFill>
                <a:latin typeface="Roboto"/>
                <a:ea typeface="Roboto"/>
                <a:cs typeface="Roboto"/>
                <a:sym typeface="Roboto"/>
              </a:rPr>
              <a:t>Now that we have a virtual network set up, we will protect it with a </a:t>
            </a:r>
            <a:r>
              <a:rPr lang="en" sz="2400" b="1">
                <a:solidFill>
                  <a:srgbClr val="FAF5AC"/>
                </a:solidFill>
                <a:latin typeface="Roboto"/>
                <a:ea typeface="Roboto"/>
                <a:cs typeface="Roboto"/>
                <a:sym typeface="Roboto"/>
              </a:rPr>
              <a:t>firewall</a:t>
            </a:r>
            <a:r>
              <a:rPr lang="en" sz="2400">
                <a:solidFill>
                  <a:srgbClr val="FAF5AC"/>
                </a:solidFill>
                <a:latin typeface="Roboto"/>
                <a:ea typeface="Roboto"/>
                <a:cs typeface="Roboto"/>
                <a:sym typeface="Roboto"/>
              </a:rPr>
              <a:t>.</a:t>
            </a:r>
            <a:endParaRPr sz="2400">
              <a:solidFill>
                <a:srgbClr val="FAF5AC"/>
              </a:solidFill>
              <a:latin typeface="Roboto"/>
              <a:ea typeface="Roboto"/>
              <a:cs typeface="Roboto"/>
              <a:sym typeface="Roboto"/>
            </a:endParaRPr>
          </a:p>
        </p:txBody>
      </p:sp>
      <p:sp>
        <p:nvSpPr>
          <p:cNvPr id="2516" name="Google Shape;2516;p14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40</a:t>
            </a:fld>
            <a:endParaRPr sz="600">
              <a:solidFill>
                <a:srgbClr val="FFFFFF"/>
              </a:solidFill>
            </a:endParaRPr>
          </a:p>
        </p:txBody>
      </p:sp>
      <p:sp>
        <p:nvSpPr>
          <p:cNvPr id="2517" name="Google Shape;2517;p14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40</a:t>
            </a:fld>
            <a:endParaRPr sz="600">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9C9A9"/>
        </a:solidFill>
        <a:effectLst/>
      </p:bgPr>
    </p:bg>
    <p:spTree>
      <p:nvGrpSpPr>
        <p:cNvPr id="1" name="Shape 2521"/>
        <p:cNvGrpSpPr/>
        <p:nvPr/>
      </p:nvGrpSpPr>
      <p:grpSpPr>
        <a:xfrm>
          <a:off x="0" y="0"/>
          <a:ext cx="0" cy="0"/>
          <a:chOff x="0" y="0"/>
          <a:chExt cx="0" cy="0"/>
        </a:xfrm>
      </p:grpSpPr>
      <p:sp>
        <p:nvSpPr>
          <p:cNvPr id="2522" name="Google Shape;2522;p146"/>
          <p:cNvSpPr/>
          <p:nvPr/>
        </p:nvSpPr>
        <p:spPr>
          <a:xfrm>
            <a:off x="2933375" y="1284250"/>
            <a:ext cx="5939400" cy="2465400"/>
          </a:xfrm>
          <a:prstGeom prst="rect">
            <a:avLst/>
          </a:prstGeom>
          <a:solidFill>
            <a:srgbClr val="FCE4D2"/>
          </a:solid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46"/>
          <p:cNvSpPr/>
          <p:nvPr/>
        </p:nvSpPr>
        <p:spPr>
          <a:xfrm>
            <a:off x="3222600" y="1506875"/>
            <a:ext cx="4285800" cy="1589100"/>
          </a:xfrm>
          <a:prstGeom prst="rect">
            <a:avLst/>
          </a:prstGeom>
          <a:solidFill>
            <a:srgbClr val="FCE4D2"/>
          </a:solid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4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Security Groups</a:t>
            </a:r>
            <a:endParaRPr/>
          </a:p>
        </p:txBody>
      </p:sp>
      <p:sp>
        <p:nvSpPr>
          <p:cNvPr id="2525" name="Google Shape;2525;p146"/>
          <p:cNvSpPr txBox="1">
            <a:spLocks noGrp="1"/>
          </p:cNvSpPr>
          <p:nvPr>
            <p:ph type="subTitle" idx="1"/>
          </p:nvPr>
        </p:nvSpPr>
        <p:spPr>
          <a:xfrm>
            <a:off x="0" y="675975"/>
            <a:ext cx="9144000" cy="364800"/>
          </a:xfrm>
          <a:prstGeom prst="rect">
            <a:avLst/>
          </a:prstGeom>
        </p:spPr>
        <p:txBody>
          <a:bodyPr spcFirstLastPara="1" wrap="square" lIns="457200" tIns="91425" rIns="0" bIns="91425" anchor="t" anchorCtr="0">
            <a:noAutofit/>
          </a:bodyPr>
          <a:lstStyle/>
          <a:p>
            <a:pPr marL="0" lvl="0" indent="0" algn="l" rtl="0">
              <a:spcBef>
                <a:spcPts val="0"/>
              </a:spcBef>
              <a:spcAft>
                <a:spcPts val="0"/>
              </a:spcAft>
              <a:buNone/>
            </a:pPr>
            <a:r>
              <a:rPr lang="en"/>
              <a:t>On the Azure platform, our basic firewall is called a network security group (NSG). </a:t>
            </a:r>
            <a:endParaRPr/>
          </a:p>
        </p:txBody>
      </p:sp>
      <p:sp>
        <p:nvSpPr>
          <p:cNvPr id="2526" name="Google Shape;2526;p146"/>
          <p:cNvSpPr txBox="1">
            <a:spLocks noGrp="1"/>
          </p:cNvSpPr>
          <p:nvPr>
            <p:ph type="body" idx="3"/>
          </p:nvPr>
        </p:nvSpPr>
        <p:spPr>
          <a:xfrm>
            <a:off x="0" y="1284250"/>
            <a:ext cx="3145500" cy="11781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Clr>
                <a:schemeClr val="dk1"/>
              </a:buClr>
              <a:buSzPts val="1100"/>
              <a:buFont typeface="Arial"/>
              <a:buNone/>
            </a:pPr>
            <a:r>
              <a:rPr lang="en"/>
              <a:t>We will use a network security group to block and allow traffic to our virtual network and between machines on that network.</a:t>
            </a:r>
            <a:endParaRPr/>
          </a:p>
          <a:p>
            <a:pPr marL="0" lvl="0" indent="0" algn="l" rtl="0">
              <a:spcBef>
                <a:spcPts val="800"/>
              </a:spcBef>
              <a:spcAft>
                <a:spcPts val="0"/>
              </a:spcAft>
              <a:buClr>
                <a:schemeClr val="dk1"/>
              </a:buClr>
              <a:buSzPts val="1100"/>
              <a:buFont typeface="Arial"/>
              <a:buNone/>
            </a:pPr>
            <a:endParaRPr/>
          </a:p>
          <a:p>
            <a:pPr marL="0" lvl="0" indent="0" algn="l" rtl="0">
              <a:spcBef>
                <a:spcPts val="800"/>
              </a:spcBef>
              <a:spcAft>
                <a:spcPts val="800"/>
              </a:spcAft>
              <a:buNone/>
            </a:pPr>
            <a:endParaRPr/>
          </a:p>
        </p:txBody>
      </p:sp>
      <p:sp>
        <p:nvSpPr>
          <p:cNvPr id="2527" name="Google Shape;2527;p146"/>
          <p:cNvSpPr txBox="1">
            <a:spLocks noGrp="1"/>
          </p:cNvSpPr>
          <p:nvPr>
            <p:ph type="body" idx="3"/>
          </p:nvPr>
        </p:nvSpPr>
        <p:spPr>
          <a:xfrm>
            <a:off x="3828462" y="2645300"/>
            <a:ext cx="1314600" cy="270300"/>
          </a:xfrm>
          <a:prstGeom prst="rect">
            <a:avLst/>
          </a:prstGeom>
        </p:spPr>
        <p:txBody>
          <a:bodyPr spcFirstLastPara="1" wrap="square" lIns="0" tIns="0" rIns="0" bIns="0" anchor="t" anchorCtr="0">
            <a:noAutofit/>
          </a:bodyPr>
          <a:lstStyle/>
          <a:p>
            <a:pPr marL="0" lvl="0" indent="0" algn="ctr" rtl="0">
              <a:spcBef>
                <a:spcPts val="0"/>
              </a:spcBef>
              <a:spcAft>
                <a:spcPts val="1000"/>
              </a:spcAft>
              <a:buNone/>
            </a:pPr>
            <a:r>
              <a:rPr lang="en" sz="1100" b="1"/>
              <a:t>Virtual Machine</a:t>
            </a:r>
            <a:endParaRPr sz="1100" b="1"/>
          </a:p>
        </p:txBody>
      </p:sp>
      <p:sp>
        <p:nvSpPr>
          <p:cNvPr id="2528" name="Google Shape;2528;p146"/>
          <p:cNvSpPr/>
          <p:nvPr/>
        </p:nvSpPr>
        <p:spPr>
          <a:xfrm>
            <a:off x="7909525" y="1222975"/>
            <a:ext cx="816900" cy="816900"/>
          </a:xfrm>
          <a:prstGeom prst="ellipse">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29" name="Google Shape;2529;p146"/>
          <p:cNvPicPr preferRelativeResize="0"/>
          <p:nvPr/>
        </p:nvPicPr>
        <p:blipFill>
          <a:blip r:embed="rId3">
            <a:alphaModFix/>
          </a:blip>
          <a:stretch>
            <a:fillRect/>
          </a:stretch>
        </p:blipFill>
        <p:spPr>
          <a:xfrm>
            <a:off x="8042012" y="1355463"/>
            <a:ext cx="551924" cy="551924"/>
          </a:xfrm>
          <a:prstGeom prst="rect">
            <a:avLst/>
          </a:prstGeom>
          <a:noFill/>
          <a:ln>
            <a:noFill/>
          </a:ln>
        </p:spPr>
      </p:pic>
      <p:grpSp>
        <p:nvGrpSpPr>
          <p:cNvPr id="2530" name="Google Shape;2530;p146"/>
          <p:cNvGrpSpPr/>
          <p:nvPr/>
        </p:nvGrpSpPr>
        <p:grpSpPr>
          <a:xfrm>
            <a:off x="3945712" y="1641818"/>
            <a:ext cx="1080098" cy="941477"/>
            <a:chOff x="3740974" y="1629800"/>
            <a:chExt cx="1368426" cy="1192800"/>
          </a:xfrm>
        </p:grpSpPr>
        <p:pic>
          <p:nvPicPr>
            <p:cNvPr id="2531" name="Google Shape;2531;p146"/>
            <p:cNvPicPr preferRelativeResize="0"/>
            <p:nvPr/>
          </p:nvPicPr>
          <p:blipFill>
            <a:blip r:embed="rId4">
              <a:alphaModFix/>
            </a:blip>
            <a:stretch>
              <a:fillRect/>
            </a:stretch>
          </p:blipFill>
          <p:spPr>
            <a:xfrm>
              <a:off x="3740974" y="1629800"/>
              <a:ext cx="1368426" cy="1192800"/>
            </a:xfrm>
            <a:prstGeom prst="rect">
              <a:avLst/>
            </a:prstGeom>
            <a:noFill/>
            <a:ln>
              <a:noFill/>
            </a:ln>
          </p:spPr>
        </p:pic>
        <p:pic>
          <p:nvPicPr>
            <p:cNvPr id="2532" name="Google Shape;2532;p146"/>
            <p:cNvPicPr preferRelativeResize="0"/>
            <p:nvPr/>
          </p:nvPicPr>
          <p:blipFill>
            <a:blip r:embed="rId5">
              <a:alphaModFix/>
            </a:blip>
            <a:stretch>
              <a:fillRect/>
            </a:stretch>
          </p:blipFill>
          <p:spPr>
            <a:xfrm>
              <a:off x="4138574" y="1883925"/>
              <a:ext cx="573225" cy="465175"/>
            </a:xfrm>
            <a:prstGeom prst="rect">
              <a:avLst/>
            </a:prstGeom>
            <a:noFill/>
            <a:ln>
              <a:noFill/>
            </a:ln>
          </p:spPr>
        </p:pic>
      </p:grpSp>
      <p:sp>
        <p:nvSpPr>
          <p:cNvPr id="2533" name="Google Shape;2533;p146"/>
          <p:cNvSpPr txBox="1">
            <a:spLocks noGrp="1"/>
          </p:cNvSpPr>
          <p:nvPr>
            <p:ph type="body" idx="3"/>
          </p:nvPr>
        </p:nvSpPr>
        <p:spPr>
          <a:xfrm>
            <a:off x="5516812" y="2645300"/>
            <a:ext cx="1314600" cy="270300"/>
          </a:xfrm>
          <a:prstGeom prst="rect">
            <a:avLst/>
          </a:prstGeom>
        </p:spPr>
        <p:txBody>
          <a:bodyPr spcFirstLastPara="1" wrap="square" lIns="0" tIns="0" rIns="0" bIns="0" anchor="t" anchorCtr="0">
            <a:noAutofit/>
          </a:bodyPr>
          <a:lstStyle/>
          <a:p>
            <a:pPr marL="0" lvl="0" indent="0" algn="ctr" rtl="0">
              <a:spcBef>
                <a:spcPts val="0"/>
              </a:spcBef>
              <a:spcAft>
                <a:spcPts val="1000"/>
              </a:spcAft>
              <a:buNone/>
            </a:pPr>
            <a:r>
              <a:rPr lang="en" sz="1100" b="1"/>
              <a:t>Virtual Machine</a:t>
            </a:r>
            <a:endParaRPr sz="1100" b="1"/>
          </a:p>
        </p:txBody>
      </p:sp>
      <p:grpSp>
        <p:nvGrpSpPr>
          <p:cNvPr id="2534" name="Google Shape;2534;p146"/>
          <p:cNvGrpSpPr/>
          <p:nvPr/>
        </p:nvGrpSpPr>
        <p:grpSpPr>
          <a:xfrm>
            <a:off x="5634062" y="1641818"/>
            <a:ext cx="1080098" cy="941477"/>
            <a:chOff x="5510974" y="1629800"/>
            <a:chExt cx="1368426" cy="1192800"/>
          </a:xfrm>
        </p:grpSpPr>
        <p:pic>
          <p:nvPicPr>
            <p:cNvPr id="2535" name="Google Shape;2535;p146"/>
            <p:cNvPicPr preferRelativeResize="0"/>
            <p:nvPr/>
          </p:nvPicPr>
          <p:blipFill>
            <a:blip r:embed="rId4">
              <a:alphaModFix/>
            </a:blip>
            <a:stretch>
              <a:fillRect/>
            </a:stretch>
          </p:blipFill>
          <p:spPr>
            <a:xfrm>
              <a:off x="5510974" y="1629800"/>
              <a:ext cx="1368426" cy="1192800"/>
            </a:xfrm>
            <a:prstGeom prst="rect">
              <a:avLst/>
            </a:prstGeom>
            <a:noFill/>
            <a:ln>
              <a:noFill/>
            </a:ln>
          </p:spPr>
        </p:pic>
        <p:pic>
          <p:nvPicPr>
            <p:cNvPr id="2536" name="Google Shape;2536;p146"/>
            <p:cNvPicPr preferRelativeResize="0"/>
            <p:nvPr/>
          </p:nvPicPr>
          <p:blipFill>
            <a:blip r:embed="rId5">
              <a:alphaModFix/>
            </a:blip>
            <a:stretch>
              <a:fillRect/>
            </a:stretch>
          </p:blipFill>
          <p:spPr>
            <a:xfrm>
              <a:off x="5908574" y="1883925"/>
              <a:ext cx="573225" cy="465175"/>
            </a:xfrm>
            <a:prstGeom prst="rect">
              <a:avLst/>
            </a:prstGeom>
            <a:noFill/>
            <a:ln>
              <a:noFill/>
            </a:ln>
          </p:spPr>
        </p:pic>
      </p:grpSp>
      <p:sp>
        <p:nvSpPr>
          <p:cNvPr id="2537" name="Google Shape;2537;p146"/>
          <p:cNvSpPr/>
          <p:nvPr/>
        </p:nvSpPr>
        <p:spPr>
          <a:xfrm>
            <a:off x="7202322" y="2736625"/>
            <a:ext cx="636600" cy="636600"/>
          </a:xfrm>
          <a:prstGeom prst="ellipse">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38" name="Google Shape;2538;p146"/>
          <p:cNvPicPr preferRelativeResize="0"/>
          <p:nvPr/>
        </p:nvPicPr>
        <p:blipFill>
          <a:blip r:embed="rId6">
            <a:alphaModFix/>
          </a:blip>
          <a:stretch>
            <a:fillRect/>
          </a:stretch>
        </p:blipFill>
        <p:spPr>
          <a:xfrm>
            <a:off x="7301750" y="2836063"/>
            <a:ext cx="437750" cy="437725"/>
          </a:xfrm>
          <a:prstGeom prst="rect">
            <a:avLst/>
          </a:prstGeom>
          <a:noFill/>
          <a:ln>
            <a:noFill/>
          </a:ln>
        </p:spPr>
      </p:pic>
      <p:sp>
        <p:nvSpPr>
          <p:cNvPr id="2539" name="Google Shape;2539;p146"/>
          <p:cNvSpPr txBox="1">
            <a:spLocks noGrp="1"/>
          </p:cNvSpPr>
          <p:nvPr>
            <p:ph type="body" idx="3"/>
          </p:nvPr>
        </p:nvSpPr>
        <p:spPr>
          <a:xfrm>
            <a:off x="7909525" y="2142700"/>
            <a:ext cx="816900" cy="270300"/>
          </a:xfrm>
          <a:prstGeom prst="rect">
            <a:avLst/>
          </a:prstGeom>
        </p:spPr>
        <p:txBody>
          <a:bodyPr spcFirstLastPara="1" wrap="square" lIns="0" tIns="0" rIns="0" bIns="0" anchor="t" anchorCtr="0">
            <a:noAutofit/>
          </a:bodyPr>
          <a:lstStyle/>
          <a:p>
            <a:pPr marL="0" lvl="0" indent="0" algn="ctr" rtl="0">
              <a:lnSpc>
                <a:spcPct val="90000"/>
              </a:lnSpc>
              <a:spcBef>
                <a:spcPts val="0"/>
              </a:spcBef>
              <a:spcAft>
                <a:spcPts val="0"/>
              </a:spcAft>
              <a:buNone/>
            </a:pPr>
            <a:r>
              <a:rPr lang="en" sz="1100" b="1"/>
              <a:t>Microsoft</a:t>
            </a:r>
            <a:br>
              <a:rPr lang="en" sz="1100" b="1"/>
            </a:br>
            <a:r>
              <a:rPr lang="en" sz="1100" b="1"/>
              <a:t>Azure</a:t>
            </a:r>
            <a:endParaRPr sz="1100" b="1"/>
          </a:p>
        </p:txBody>
      </p:sp>
      <p:pic>
        <p:nvPicPr>
          <p:cNvPr id="2540" name="Google Shape;2540;p146"/>
          <p:cNvPicPr preferRelativeResize="0"/>
          <p:nvPr/>
        </p:nvPicPr>
        <p:blipFill>
          <a:blip r:embed="rId7">
            <a:alphaModFix/>
          </a:blip>
          <a:stretch>
            <a:fillRect/>
          </a:stretch>
        </p:blipFill>
        <p:spPr>
          <a:xfrm>
            <a:off x="5008875" y="2768650"/>
            <a:ext cx="723750" cy="723750"/>
          </a:xfrm>
          <a:prstGeom prst="rect">
            <a:avLst/>
          </a:prstGeom>
          <a:noFill/>
          <a:ln>
            <a:noFill/>
          </a:ln>
        </p:spPr>
      </p:pic>
      <p:sp>
        <p:nvSpPr>
          <p:cNvPr id="2541" name="Google Shape;2541;p146"/>
          <p:cNvSpPr txBox="1">
            <a:spLocks noGrp="1"/>
          </p:cNvSpPr>
          <p:nvPr>
            <p:ph type="body" idx="3"/>
          </p:nvPr>
        </p:nvSpPr>
        <p:spPr>
          <a:xfrm>
            <a:off x="3179295" y="3184350"/>
            <a:ext cx="1846500" cy="270300"/>
          </a:xfrm>
          <a:prstGeom prst="rect">
            <a:avLst/>
          </a:prstGeom>
        </p:spPr>
        <p:txBody>
          <a:bodyPr spcFirstLastPara="1" wrap="square" lIns="0" tIns="0" rIns="0" bIns="0" anchor="t" anchorCtr="0">
            <a:noAutofit/>
          </a:bodyPr>
          <a:lstStyle/>
          <a:p>
            <a:pPr marL="0" lvl="0" indent="0" algn="ctr" rtl="0">
              <a:spcBef>
                <a:spcPts val="0"/>
              </a:spcBef>
              <a:spcAft>
                <a:spcPts val="1000"/>
              </a:spcAft>
              <a:buNone/>
            </a:pPr>
            <a:r>
              <a:rPr lang="en" sz="1100" b="1"/>
              <a:t>Network Security Group (NSG)</a:t>
            </a:r>
            <a:endParaRPr sz="1100" b="1"/>
          </a:p>
        </p:txBody>
      </p:sp>
      <p:sp>
        <p:nvSpPr>
          <p:cNvPr id="2542" name="Google Shape;2542;p146"/>
          <p:cNvSpPr txBox="1">
            <a:spLocks noGrp="1"/>
          </p:cNvSpPr>
          <p:nvPr>
            <p:ph type="body" idx="3"/>
          </p:nvPr>
        </p:nvSpPr>
        <p:spPr>
          <a:xfrm>
            <a:off x="7909524" y="2919763"/>
            <a:ext cx="816900" cy="270300"/>
          </a:xfrm>
          <a:prstGeom prst="rect">
            <a:avLst/>
          </a:prstGeom>
        </p:spPr>
        <p:txBody>
          <a:bodyPr spcFirstLastPara="1" wrap="square" lIns="0" tIns="0" rIns="0" bIns="0" anchor="t" anchorCtr="0">
            <a:noAutofit/>
          </a:bodyPr>
          <a:lstStyle/>
          <a:p>
            <a:pPr marL="0" lvl="0" indent="0" algn="ctr" rtl="0">
              <a:lnSpc>
                <a:spcPct val="90000"/>
              </a:lnSpc>
              <a:spcBef>
                <a:spcPts val="0"/>
              </a:spcBef>
              <a:spcAft>
                <a:spcPts val="0"/>
              </a:spcAft>
              <a:buNone/>
            </a:pPr>
            <a:r>
              <a:rPr lang="en" sz="1100" b="1"/>
              <a:t>Virtual Network</a:t>
            </a:r>
            <a:endParaRPr sz="1100" b="1"/>
          </a:p>
        </p:txBody>
      </p:sp>
      <p:cxnSp>
        <p:nvCxnSpPr>
          <p:cNvPr id="2543" name="Google Shape;2543;p146"/>
          <p:cNvCxnSpPr>
            <a:endCxn id="2540" idx="2"/>
          </p:cNvCxnSpPr>
          <p:nvPr/>
        </p:nvCxnSpPr>
        <p:spPr>
          <a:xfrm rot="10800000">
            <a:off x="5370750" y="3492400"/>
            <a:ext cx="0" cy="658500"/>
          </a:xfrm>
          <a:prstGeom prst="straightConnector1">
            <a:avLst/>
          </a:prstGeom>
          <a:noFill/>
          <a:ln w="9525" cap="flat" cmpd="sng">
            <a:solidFill>
              <a:schemeClr val="dk2"/>
            </a:solidFill>
            <a:prstDash val="solid"/>
            <a:round/>
            <a:headEnd type="none" w="med" len="med"/>
            <a:tailEnd type="triangle" w="med" len="med"/>
          </a:ln>
        </p:spPr>
      </p:cxnSp>
      <p:pic>
        <p:nvPicPr>
          <p:cNvPr id="2544" name="Google Shape;2544;p146"/>
          <p:cNvPicPr preferRelativeResize="0"/>
          <p:nvPr/>
        </p:nvPicPr>
        <p:blipFill>
          <a:blip r:embed="rId8">
            <a:alphaModFix/>
          </a:blip>
          <a:stretch>
            <a:fillRect/>
          </a:stretch>
        </p:blipFill>
        <p:spPr>
          <a:xfrm>
            <a:off x="5059763" y="3836950"/>
            <a:ext cx="621975" cy="507825"/>
          </a:xfrm>
          <a:prstGeom prst="rect">
            <a:avLst/>
          </a:prstGeom>
          <a:noFill/>
          <a:ln>
            <a:noFill/>
          </a:ln>
        </p:spPr>
      </p:pic>
      <p:sp>
        <p:nvSpPr>
          <p:cNvPr id="2545" name="Google Shape;2545;p146"/>
          <p:cNvSpPr txBox="1">
            <a:spLocks noGrp="1"/>
          </p:cNvSpPr>
          <p:nvPr>
            <p:ph type="body" idx="3"/>
          </p:nvPr>
        </p:nvSpPr>
        <p:spPr>
          <a:xfrm>
            <a:off x="5516799" y="3370377"/>
            <a:ext cx="1314600" cy="292800"/>
          </a:xfrm>
          <a:prstGeom prst="rect">
            <a:avLst/>
          </a:prstGeom>
        </p:spPr>
        <p:txBody>
          <a:bodyPr spcFirstLastPara="1" wrap="square" lIns="0" tIns="0" rIns="0" bIns="0" anchor="t" anchorCtr="0">
            <a:noAutofit/>
          </a:bodyPr>
          <a:lstStyle/>
          <a:p>
            <a:pPr marL="0" lvl="0" indent="0" algn="ctr" rtl="0">
              <a:spcBef>
                <a:spcPts val="0"/>
              </a:spcBef>
              <a:spcAft>
                <a:spcPts val="1000"/>
              </a:spcAft>
              <a:buNone/>
            </a:pPr>
            <a:r>
              <a:rPr lang="en" sz="900"/>
              <a:t>Inbound Rule</a:t>
            </a:r>
            <a:br>
              <a:rPr lang="en" sz="900"/>
            </a:br>
            <a:endParaRPr sz="900"/>
          </a:p>
        </p:txBody>
      </p:sp>
      <p:cxnSp>
        <p:nvCxnSpPr>
          <p:cNvPr id="2546" name="Google Shape;2546;p146"/>
          <p:cNvCxnSpPr/>
          <p:nvPr/>
        </p:nvCxnSpPr>
        <p:spPr>
          <a:xfrm rot="10800000">
            <a:off x="5370750" y="4348788"/>
            <a:ext cx="0" cy="427800"/>
          </a:xfrm>
          <a:prstGeom prst="straightConnector1">
            <a:avLst/>
          </a:prstGeom>
          <a:noFill/>
          <a:ln w="9525" cap="flat" cmpd="sng">
            <a:solidFill>
              <a:schemeClr val="dk2"/>
            </a:solidFill>
            <a:prstDash val="solid"/>
            <a:round/>
            <a:headEnd type="none" w="med" len="med"/>
            <a:tailEnd type="triangle" w="med" len="med"/>
          </a:ln>
        </p:spPr>
      </p:cxnSp>
      <p:sp>
        <p:nvSpPr>
          <p:cNvPr id="2547" name="Google Shape;2547;p146"/>
          <p:cNvSpPr/>
          <p:nvPr/>
        </p:nvSpPr>
        <p:spPr>
          <a:xfrm>
            <a:off x="185750" y="4865150"/>
            <a:ext cx="8759400" cy="113700"/>
          </a:xfrm>
          <a:prstGeom prst="rect">
            <a:avLst/>
          </a:prstGeom>
          <a:solidFill>
            <a:srgbClr val="F9C9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48" name="Google Shape;2548;p146"/>
          <p:cNvPicPr preferRelativeResize="0"/>
          <p:nvPr/>
        </p:nvPicPr>
        <p:blipFill rotWithShape="1">
          <a:blip r:embed="rId9">
            <a:alphaModFix/>
          </a:blip>
          <a:srcRect b="24568"/>
          <a:stretch/>
        </p:blipFill>
        <p:spPr>
          <a:xfrm>
            <a:off x="5070850" y="4592250"/>
            <a:ext cx="599800" cy="551900"/>
          </a:xfrm>
          <a:prstGeom prst="rect">
            <a:avLst/>
          </a:prstGeom>
          <a:noFill/>
          <a:ln>
            <a:noFill/>
          </a:ln>
        </p:spPr>
      </p:pic>
      <p:sp>
        <p:nvSpPr>
          <p:cNvPr id="2549" name="Google Shape;2549;p14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41</a:t>
            </a:fld>
            <a:endParaRPr sz="600"/>
          </a:p>
        </p:txBody>
      </p:sp>
      <p:sp>
        <p:nvSpPr>
          <p:cNvPr id="2550" name="Google Shape;2550;p146"/>
          <p:cNvSpPr/>
          <p:nvPr/>
        </p:nvSpPr>
        <p:spPr>
          <a:xfrm>
            <a:off x="-798900" y="1184900"/>
            <a:ext cx="394800" cy="364800"/>
          </a:xfrm>
          <a:prstGeom prst="rect">
            <a:avLst/>
          </a:prstGeom>
          <a:solidFill>
            <a:srgbClr val="F9C9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54"/>
        <p:cNvGrpSpPr/>
        <p:nvPr/>
      </p:nvGrpSpPr>
      <p:grpSpPr>
        <a:xfrm>
          <a:off x="0" y="0"/>
          <a:ext cx="0" cy="0"/>
          <a:chOff x="0" y="0"/>
          <a:chExt cx="0" cy="0"/>
        </a:xfrm>
      </p:grpSpPr>
      <p:pic>
        <p:nvPicPr>
          <p:cNvPr id="2555" name="Google Shape;2555;p147"/>
          <p:cNvPicPr preferRelativeResize="0"/>
          <p:nvPr/>
        </p:nvPicPr>
        <p:blipFill rotWithShape="1">
          <a:blip r:embed="rId3">
            <a:alphaModFix/>
          </a:blip>
          <a:srcRect t="6636" r="6716" b="8932"/>
          <a:stretch/>
        </p:blipFill>
        <p:spPr>
          <a:xfrm>
            <a:off x="3473050" y="0"/>
            <a:ext cx="5683250" cy="5143500"/>
          </a:xfrm>
          <a:prstGeom prst="rect">
            <a:avLst/>
          </a:prstGeom>
          <a:noFill/>
          <a:ln>
            <a:noFill/>
          </a:ln>
        </p:spPr>
      </p:pic>
      <p:sp>
        <p:nvSpPr>
          <p:cNvPr id="2556" name="Google Shape;2556;p14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Security Groups Demonstration</a:t>
            </a:r>
            <a:endParaRPr/>
          </a:p>
        </p:txBody>
      </p:sp>
      <p:sp>
        <p:nvSpPr>
          <p:cNvPr id="2557" name="Google Shape;2557;p147"/>
          <p:cNvSpPr txBox="1">
            <a:spLocks noGrp="1"/>
          </p:cNvSpPr>
          <p:nvPr>
            <p:ph type="subTitle" idx="1"/>
          </p:nvPr>
        </p:nvSpPr>
        <p:spPr>
          <a:xfrm>
            <a:off x="0" y="675975"/>
            <a:ext cx="4552200" cy="1354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24292E"/>
                </a:solidFill>
              </a:rPr>
              <a:t>Many resources can be created independently of any particular virtual network and then attached to a VNet after creation. Network security groups are a perfect example of this concept. </a:t>
            </a:r>
            <a:endParaRPr/>
          </a:p>
        </p:txBody>
      </p:sp>
      <p:sp>
        <p:nvSpPr>
          <p:cNvPr id="2558" name="Google Shape;2558;p14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559" name="Google Shape;2559;p14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42</a:t>
            </a:fld>
            <a:endParaRPr sz="600"/>
          </a:p>
        </p:txBody>
      </p:sp>
      <p:pic>
        <p:nvPicPr>
          <p:cNvPr id="2560" name="Google Shape;2560;p147"/>
          <p:cNvPicPr preferRelativeResize="0"/>
          <p:nvPr/>
        </p:nvPicPr>
        <p:blipFill rotWithShape="1">
          <a:blip r:embed="rId4">
            <a:alphaModFix/>
          </a:blip>
          <a:srcRect/>
          <a:stretch/>
        </p:blipFill>
        <p:spPr>
          <a:xfrm>
            <a:off x="-12302" y="2810584"/>
            <a:ext cx="754600" cy="1140000"/>
          </a:xfrm>
          <a:prstGeom prst="rect">
            <a:avLst/>
          </a:prstGeom>
          <a:noFill/>
          <a:ln>
            <a:noFill/>
          </a:ln>
        </p:spPr>
      </p:pic>
      <p:sp>
        <p:nvSpPr>
          <p:cNvPr id="2561" name="Google Shape;2561;p147"/>
          <p:cNvSpPr txBox="1">
            <a:spLocks noGrp="1"/>
          </p:cNvSpPr>
          <p:nvPr>
            <p:ph type="body" idx="3"/>
          </p:nvPr>
        </p:nvSpPr>
        <p:spPr>
          <a:xfrm>
            <a:off x="506300" y="2876338"/>
            <a:ext cx="4348500" cy="10743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800"/>
              </a:spcAft>
              <a:buNone/>
            </a:pPr>
            <a:r>
              <a:rPr lang="en">
                <a:latin typeface="Roboto Medium"/>
                <a:ea typeface="Roboto Medium"/>
                <a:cs typeface="Roboto Medium"/>
                <a:sym typeface="Roboto Medium"/>
              </a:rPr>
              <a:t>In the next demonstration and activity, we will create an NSG that blocks all traffic to and from the network, and then attach it to the VNet.</a:t>
            </a:r>
            <a:endParaRPr>
              <a:latin typeface="Roboto Medium"/>
              <a:ea typeface="Roboto Medium"/>
              <a:cs typeface="Roboto Medium"/>
              <a:sym typeface="Roboto Medium"/>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CE4D2"/>
        </a:solidFill>
        <a:effectLst/>
      </p:bgPr>
    </p:bg>
    <p:spTree>
      <p:nvGrpSpPr>
        <p:cNvPr id="1" name="Shape 2565"/>
        <p:cNvGrpSpPr/>
        <p:nvPr/>
      </p:nvGrpSpPr>
      <p:grpSpPr>
        <a:xfrm>
          <a:off x="0" y="0"/>
          <a:ext cx="0" cy="0"/>
          <a:chOff x="0" y="0"/>
          <a:chExt cx="0" cy="0"/>
        </a:xfrm>
      </p:grpSpPr>
      <p:sp>
        <p:nvSpPr>
          <p:cNvPr id="2566" name="Google Shape;2566;p14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Security Groups Demonstration</a:t>
            </a:r>
            <a:endParaRPr/>
          </a:p>
        </p:txBody>
      </p:sp>
      <p:sp>
        <p:nvSpPr>
          <p:cNvPr id="2567" name="Google Shape;2567;p14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24292E"/>
                </a:solidFill>
              </a:rPr>
              <a:t>This model has the advantage of allowing security engineers to create NSGs </a:t>
            </a:r>
            <a:br>
              <a:rPr lang="en">
                <a:solidFill>
                  <a:srgbClr val="24292E"/>
                </a:solidFill>
              </a:rPr>
            </a:br>
            <a:r>
              <a:rPr lang="en">
                <a:solidFill>
                  <a:srgbClr val="24292E"/>
                </a:solidFill>
              </a:rPr>
              <a:t>for different traffic profiles, which they can then replicate and apply to any VNet.</a:t>
            </a:r>
            <a:endParaRPr>
              <a:solidFill>
                <a:srgbClr val="24292E"/>
              </a:solidFill>
            </a:endParaRPr>
          </a:p>
        </p:txBody>
      </p:sp>
      <p:sp>
        <p:nvSpPr>
          <p:cNvPr id="2568" name="Google Shape;2568;p14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569" name="Google Shape;2569;p148"/>
          <p:cNvSpPr txBox="1">
            <a:spLocks noGrp="1"/>
          </p:cNvSpPr>
          <p:nvPr>
            <p:ph type="body" idx="3"/>
          </p:nvPr>
        </p:nvSpPr>
        <p:spPr>
          <a:xfrm>
            <a:off x="175" y="1714500"/>
            <a:ext cx="4083000" cy="3151500"/>
          </a:xfrm>
          <a:prstGeom prst="rect">
            <a:avLst/>
          </a:prstGeom>
        </p:spPr>
        <p:txBody>
          <a:bodyPr spcFirstLastPara="1" wrap="square" lIns="457200" tIns="0" rIns="457200" bIns="914400" anchor="t" anchorCtr="0">
            <a:noAutofit/>
          </a:bodyPr>
          <a:lstStyle/>
          <a:p>
            <a:pPr marL="342900" lvl="0" indent="-317500" algn="l" rtl="0">
              <a:lnSpc>
                <a:spcPct val="115000"/>
              </a:lnSpc>
              <a:spcBef>
                <a:spcPts val="0"/>
              </a:spcBef>
              <a:spcAft>
                <a:spcPts val="0"/>
              </a:spcAft>
              <a:buSzPts val="1400"/>
              <a:buChar char="●"/>
            </a:pPr>
            <a:r>
              <a:rPr lang="en"/>
              <a:t>For example, we can create an NSG called Desktop Connections, which clears RDP and VNC traffic to and from the VNet. </a:t>
            </a:r>
            <a:endParaRPr/>
          </a:p>
          <a:p>
            <a:pPr marL="342900" lvl="0" indent="-317500" algn="l" rtl="0">
              <a:lnSpc>
                <a:spcPct val="115000"/>
              </a:lnSpc>
              <a:spcBef>
                <a:spcPts val="1000"/>
              </a:spcBef>
              <a:spcAft>
                <a:spcPts val="800"/>
              </a:spcAft>
              <a:buSzPts val="1400"/>
              <a:buChar char="●"/>
            </a:pPr>
            <a:r>
              <a:rPr lang="en"/>
              <a:t>Engineers can then use this NSG as a template, clone it, and apply it to any new or existing VNet that requires this type of access.</a:t>
            </a:r>
            <a:endParaRPr/>
          </a:p>
        </p:txBody>
      </p:sp>
      <p:pic>
        <p:nvPicPr>
          <p:cNvPr id="2570" name="Google Shape;2570;p148"/>
          <p:cNvPicPr preferRelativeResize="0"/>
          <p:nvPr/>
        </p:nvPicPr>
        <p:blipFill rotWithShape="1">
          <a:blip r:embed="rId3">
            <a:alphaModFix/>
          </a:blip>
          <a:srcRect/>
          <a:stretch/>
        </p:blipFill>
        <p:spPr>
          <a:xfrm>
            <a:off x="3674825" y="2045225"/>
            <a:ext cx="4955221" cy="1959682"/>
          </a:xfrm>
          <a:prstGeom prst="rect">
            <a:avLst/>
          </a:prstGeom>
          <a:noFill/>
          <a:ln>
            <a:noFill/>
          </a:ln>
        </p:spPr>
      </p:pic>
      <p:sp>
        <p:nvSpPr>
          <p:cNvPr id="2571" name="Google Shape;2571;p14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43</a:t>
            </a:fld>
            <a:endParaRPr sz="6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75"/>
        <p:cNvGrpSpPr/>
        <p:nvPr/>
      </p:nvGrpSpPr>
      <p:grpSpPr>
        <a:xfrm>
          <a:off x="0" y="0"/>
          <a:ext cx="0" cy="0"/>
          <a:chOff x="0" y="0"/>
          <a:chExt cx="0" cy="0"/>
        </a:xfrm>
      </p:grpSpPr>
      <p:sp>
        <p:nvSpPr>
          <p:cNvPr id="2576" name="Google Shape;2576;p14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577" name="Google Shape;2577;p149"/>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Setting Up Security Groups</a:t>
            </a:r>
            <a:endParaRPr/>
          </a:p>
        </p:txBody>
      </p:sp>
      <p:sp>
        <p:nvSpPr>
          <p:cNvPr id="2578" name="Google Shape;2578;p14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44</a:t>
            </a:fld>
            <a:endParaRPr sz="6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82"/>
        <p:cNvGrpSpPr/>
        <p:nvPr/>
      </p:nvGrpSpPr>
      <p:grpSpPr>
        <a:xfrm>
          <a:off x="0" y="0"/>
          <a:ext cx="0" cy="0"/>
          <a:chOff x="0" y="0"/>
          <a:chExt cx="0" cy="0"/>
        </a:xfrm>
      </p:grpSpPr>
      <p:sp>
        <p:nvSpPr>
          <p:cNvPr id="2583" name="Google Shape;2583;p150"/>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20 Minutes</a:t>
            </a:r>
            <a:endParaRPr/>
          </a:p>
        </p:txBody>
      </p:sp>
      <p:sp>
        <p:nvSpPr>
          <p:cNvPr id="2584" name="Google Shape;2584;p15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585" name="Google Shape;2585;p150"/>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2800" b="1"/>
              <a:t>Activity:</a:t>
            </a:r>
            <a:r>
              <a:rPr lang="en" sz="2800"/>
              <a:t> Security Groups </a:t>
            </a:r>
            <a:endParaRPr sz="2800"/>
          </a:p>
          <a:p>
            <a:pPr marL="0" lvl="0" indent="0" algn="l" rtl="0">
              <a:spcBef>
                <a:spcPts val="500"/>
              </a:spcBef>
              <a:spcAft>
                <a:spcPts val="0"/>
              </a:spcAft>
              <a:buNone/>
            </a:pPr>
            <a:r>
              <a:rPr lang="en" sz="2000">
                <a:latin typeface="Roboto Light"/>
                <a:ea typeface="Roboto Light"/>
                <a:cs typeface="Roboto Light"/>
                <a:sym typeface="Roboto Light"/>
              </a:rPr>
              <a:t>In this activity, you will create a network security group to control access to any resources in </a:t>
            </a:r>
            <a:br>
              <a:rPr lang="en" sz="2000">
                <a:latin typeface="Roboto Light"/>
                <a:ea typeface="Roboto Light"/>
                <a:cs typeface="Roboto Light"/>
                <a:sym typeface="Roboto Light"/>
              </a:rPr>
            </a:br>
            <a:r>
              <a:rPr lang="en" sz="2000">
                <a:latin typeface="Roboto Light"/>
                <a:ea typeface="Roboto Light"/>
                <a:cs typeface="Roboto Light"/>
                <a:sym typeface="Roboto Light"/>
              </a:rPr>
              <a:t>the subnet you created in the last activity.</a:t>
            </a:r>
            <a:endParaRPr sz="2000">
              <a:latin typeface="Roboto Light"/>
              <a:ea typeface="Roboto Light"/>
              <a:cs typeface="Roboto Light"/>
              <a:sym typeface="Roboto Light"/>
            </a:endParaRPr>
          </a:p>
          <a:p>
            <a:pPr marL="0" lvl="0" indent="0" algn="l" rtl="0">
              <a:spcBef>
                <a:spcPts val="0"/>
              </a:spcBef>
              <a:spcAft>
                <a:spcPts val="0"/>
              </a:spcAft>
              <a:buNone/>
            </a:pPr>
            <a:endParaRPr sz="1600"/>
          </a:p>
          <a:p>
            <a:pPr marL="0" lvl="0" indent="0" algn="l" rtl="0">
              <a:spcBef>
                <a:spcPts val="0"/>
              </a:spcBef>
              <a:spcAft>
                <a:spcPts val="0"/>
              </a:spcAft>
              <a:buNone/>
            </a:pPr>
            <a:r>
              <a:rPr lang="en" sz="1600" b="1"/>
              <a:t>Important: </a:t>
            </a:r>
            <a:r>
              <a:rPr lang="en" sz="1600">
                <a:solidFill>
                  <a:srgbClr val="24292E"/>
                </a:solidFill>
                <a:latin typeface="Roboto Light"/>
                <a:ea typeface="Roboto Light"/>
                <a:cs typeface="Roboto Light"/>
                <a:sym typeface="Roboto Light"/>
              </a:rPr>
              <a:t>For this and all activities, make sure that you </a:t>
            </a:r>
            <a:br>
              <a:rPr lang="en" sz="1600">
                <a:solidFill>
                  <a:srgbClr val="24292E"/>
                </a:solidFill>
                <a:latin typeface="Roboto Light"/>
                <a:ea typeface="Roboto Light"/>
                <a:cs typeface="Roboto Light"/>
                <a:sym typeface="Roboto Light"/>
              </a:rPr>
            </a:br>
            <a:r>
              <a:rPr lang="en" sz="1600">
                <a:solidFill>
                  <a:srgbClr val="24292E"/>
                </a:solidFill>
                <a:latin typeface="Roboto Light"/>
                <a:ea typeface="Roboto Light"/>
                <a:cs typeface="Roboto Light"/>
                <a:sym typeface="Roboto Light"/>
              </a:rPr>
              <a:t>are using your personal Azure account. </a:t>
            </a:r>
            <a:endParaRPr sz="1600">
              <a:latin typeface="Roboto Light"/>
              <a:ea typeface="Roboto Light"/>
              <a:cs typeface="Roboto Light"/>
              <a:sym typeface="Roboto Light"/>
            </a:endParaRPr>
          </a:p>
        </p:txBody>
      </p:sp>
      <p:sp>
        <p:nvSpPr>
          <p:cNvPr id="2586" name="Google Shape;2586;p15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45</a:t>
            </a:fld>
            <a:endParaRPr sz="6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590"/>
        <p:cNvGrpSpPr/>
        <p:nvPr/>
      </p:nvGrpSpPr>
      <p:grpSpPr>
        <a:xfrm>
          <a:off x="0" y="0"/>
          <a:ext cx="0" cy="0"/>
          <a:chOff x="0" y="0"/>
          <a:chExt cx="0" cy="0"/>
        </a:xfrm>
      </p:grpSpPr>
      <p:sp>
        <p:nvSpPr>
          <p:cNvPr id="2591" name="Google Shape;2591;p151"/>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Virtual Computing</a:t>
            </a:r>
            <a:endParaRPr/>
          </a:p>
        </p:txBody>
      </p:sp>
      <p:sp>
        <p:nvSpPr>
          <p:cNvPr id="2592" name="Google Shape;2592;p15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593" name="Google Shape;2593;p15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46</a:t>
            </a:fld>
            <a:endParaRPr sz="6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597"/>
        <p:cNvGrpSpPr/>
        <p:nvPr/>
      </p:nvGrpSpPr>
      <p:grpSpPr>
        <a:xfrm>
          <a:off x="0" y="0"/>
          <a:ext cx="0" cy="0"/>
          <a:chOff x="0" y="0"/>
          <a:chExt cx="0" cy="0"/>
        </a:xfrm>
      </p:grpSpPr>
      <p:sp>
        <p:nvSpPr>
          <p:cNvPr id="2598" name="Google Shape;2598;p15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599" name="Google Shape;2599;p152"/>
          <p:cNvPicPr preferRelativeResize="0"/>
          <p:nvPr/>
        </p:nvPicPr>
        <p:blipFill>
          <a:blip r:embed="rId3">
            <a:alphaModFix/>
          </a:blip>
          <a:stretch>
            <a:fillRect/>
          </a:stretch>
        </p:blipFill>
        <p:spPr>
          <a:xfrm>
            <a:off x="175" y="0"/>
            <a:ext cx="9144000" cy="5143500"/>
          </a:xfrm>
          <a:prstGeom prst="rect">
            <a:avLst/>
          </a:prstGeom>
          <a:noFill/>
          <a:ln>
            <a:noFill/>
          </a:ln>
        </p:spPr>
      </p:pic>
      <p:sp>
        <p:nvSpPr>
          <p:cNvPr id="2600" name="Google Shape;2600;p152"/>
          <p:cNvSpPr txBox="1"/>
          <p:nvPr/>
        </p:nvSpPr>
        <p:spPr>
          <a:xfrm>
            <a:off x="3631000" y="1122000"/>
            <a:ext cx="5284500" cy="3083100"/>
          </a:xfrm>
          <a:prstGeom prst="rect">
            <a:avLst/>
          </a:prstGeom>
          <a:noFill/>
          <a:ln>
            <a:noFill/>
          </a:ln>
        </p:spPr>
        <p:txBody>
          <a:bodyPr spcFirstLastPara="1" wrap="square" lIns="457200" tIns="182875" rIns="274300" bIns="91425" anchor="t" anchorCtr="0">
            <a:noAutofit/>
          </a:bodyPr>
          <a:lstStyle/>
          <a:p>
            <a:pPr marL="0" lvl="0" indent="0" algn="l" rtl="0">
              <a:spcBef>
                <a:spcPts val="0"/>
              </a:spcBef>
              <a:spcAft>
                <a:spcPts val="1000"/>
              </a:spcAft>
              <a:buNone/>
            </a:pPr>
            <a:r>
              <a:rPr lang="en" sz="2200">
                <a:solidFill>
                  <a:srgbClr val="FAF5AC"/>
                </a:solidFill>
                <a:latin typeface="Roboto"/>
                <a:ea typeface="Roboto"/>
                <a:cs typeface="Roboto"/>
                <a:sym typeface="Roboto"/>
              </a:rPr>
              <a:t>When we set up a virtual machine, we have to decide how powerful </a:t>
            </a:r>
            <a:br>
              <a:rPr lang="en" sz="2200">
                <a:solidFill>
                  <a:srgbClr val="FAF5AC"/>
                </a:solidFill>
                <a:latin typeface="Roboto"/>
                <a:ea typeface="Roboto"/>
                <a:cs typeface="Roboto"/>
                <a:sym typeface="Roboto"/>
              </a:rPr>
            </a:br>
            <a:r>
              <a:rPr lang="en" sz="2200">
                <a:solidFill>
                  <a:srgbClr val="FAF5AC"/>
                </a:solidFill>
                <a:latin typeface="Roboto"/>
                <a:ea typeface="Roboto"/>
                <a:cs typeface="Roboto"/>
                <a:sym typeface="Roboto"/>
              </a:rPr>
              <a:t>we need the machine to be by choosing each of the main </a:t>
            </a:r>
            <a:r>
              <a:rPr lang="en" sz="2200" b="1">
                <a:solidFill>
                  <a:srgbClr val="FAF5AC"/>
                </a:solidFill>
                <a:latin typeface="Roboto"/>
                <a:ea typeface="Roboto"/>
                <a:cs typeface="Roboto"/>
                <a:sym typeface="Roboto"/>
              </a:rPr>
              <a:t>“</a:t>
            </a:r>
            <a:r>
              <a:rPr lang="en" sz="2200">
                <a:solidFill>
                  <a:srgbClr val="FAF5AC"/>
                </a:solidFill>
                <a:latin typeface="Roboto"/>
                <a:ea typeface="Roboto"/>
                <a:cs typeface="Roboto"/>
                <a:sym typeface="Roboto"/>
              </a:rPr>
              <a:t>hardware</a:t>
            </a:r>
            <a:r>
              <a:rPr lang="en" sz="2200" b="1">
                <a:solidFill>
                  <a:srgbClr val="FAF5AC"/>
                </a:solidFill>
                <a:latin typeface="Roboto"/>
                <a:ea typeface="Roboto"/>
                <a:cs typeface="Roboto"/>
                <a:sym typeface="Roboto"/>
              </a:rPr>
              <a:t>” </a:t>
            </a:r>
            <a:r>
              <a:rPr lang="en" sz="2200">
                <a:solidFill>
                  <a:srgbClr val="FAF5AC"/>
                </a:solidFill>
                <a:latin typeface="Roboto"/>
                <a:ea typeface="Roboto"/>
                <a:cs typeface="Roboto"/>
                <a:sym typeface="Roboto"/>
              </a:rPr>
              <a:t>components.</a:t>
            </a:r>
            <a:endParaRPr sz="2200">
              <a:solidFill>
                <a:srgbClr val="FAF5AC"/>
              </a:solidFill>
              <a:latin typeface="Roboto"/>
              <a:ea typeface="Roboto"/>
              <a:cs typeface="Roboto"/>
              <a:sym typeface="Roboto"/>
            </a:endParaRPr>
          </a:p>
        </p:txBody>
      </p:sp>
      <p:sp>
        <p:nvSpPr>
          <p:cNvPr id="2601" name="Google Shape;2601;p15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47</a:t>
            </a:fld>
            <a:endParaRPr sz="600">
              <a:solidFill>
                <a:srgbClr val="FFFFFF"/>
              </a:solidFill>
            </a:endParaRPr>
          </a:p>
        </p:txBody>
      </p:sp>
      <p:sp>
        <p:nvSpPr>
          <p:cNvPr id="2602" name="Google Shape;2602;p15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47</a:t>
            </a:fld>
            <a:endParaRPr sz="6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79552">
            <a:alpha val="79330"/>
          </a:srgbClr>
        </a:solidFill>
        <a:effectLst/>
      </p:bgPr>
    </p:bg>
    <p:spTree>
      <p:nvGrpSpPr>
        <p:cNvPr id="1" name="Shape 2606"/>
        <p:cNvGrpSpPr/>
        <p:nvPr/>
      </p:nvGrpSpPr>
      <p:grpSpPr>
        <a:xfrm>
          <a:off x="0" y="0"/>
          <a:ext cx="0" cy="0"/>
          <a:chOff x="0" y="0"/>
          <a:chExt cx="0" cy="0"/>
        </a:xfrm>
      </p:grpSpPr>
      <p:sp>
        <p:nvSpPr>
          <p:cNvPr id="2607" name="Google Shape;2607;p15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Hardware Components </a:t>
            </a:r>
            <a:endParaRPr>
              <a:solidFill>
                <a:schemeClr val="dk1"/>
              </a:solidFill>
            </a:endParaRPr>
          </a:p>
          <a:p>
            <a:pPr marL="0" lvl="0" indent="0" algn="l" rtl="0">
              <a:spcBef>
                <a:spcPts val="0"/>
              </a:spcBef>
              <a:spcAft>
                <a:spcPts val="0"/>
              </a:spcAft>
              <a:buNone/>
            </a:pPr>
            <a:endParaRPr/>
          </a:p>
        </p:txBody>
      </p:sp>
      <p:sp>
        <p:nvSpPr>
          <p:cNvPr id="2608" name="Google Shape;2608;p15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609" name="Google Shape;2609;p15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48</a:t>
            </a:fld>
            <a:endParaRPr sz="600"/>
          </a:p>
        </p:txBody>
      </p:sp>
      <p:graphicFrame>
        <p:nvGraphicFramePr>
          <p:cNvPr id="2610" name="Google Shape;2610;p153"/>
          <p:cNvGraphicFramePr/>
          <p:nvPr/>
        </p:nvGraphicFramePr>
        <p:xfrm>
          <a:off x="407175" y="898700"/>
          <a:ext cx="8329650" cy="3852925"/>
        </p:xfrm>
        <a:graphic>
          <a:graphicData uri="http://schemas.openxmlformats.org/drawingml/2006/table">
            <a:tbl>
              <a:tblPr>
                <a:noFill/>
                <a:tableStyleId>{C7AE375B-EF1D-4FA6-817D-63F7E3E0F90C}</a:tableStyleId>
              </a:tblPr>
              <a:tblGrid>
                <a:gridCol w="1686900">
                  <a:extLst>
                    <a:ext uri="{9D8B030D-6E8A-4147-A177-3AD203B41FA5}">
                      <a16:colId xmlns:a16="http://schemas.microsoft.com/office/drawing/2014/main" val="20000"/>
                    </a:ext>
                  </a:extLst>
                </a:gridCol>
                <a:gridCol w="6642750">
                  <a:extLst>
                    <a:ext uri="{9D8B030D-6E8A-4147-A177-3AD203B41FA5}">
                      <a16:colId xmlns:a16="http://schemas.microsoft.com/office/drawing/2014/main" val="20001"/>
                    </a:ext>
                  </a:extLst>
                </a:gridCol>
              </a:tblGrid>
              <a:tr h="407275">
                <a:tc>
                  <a:txBody>
                    <a:bodyPr/>
                    <a:lstStyle/>
                    <a:p>
                      <a:pPr marL="0" lvl="0" indent="0" algn="l" rtl="0">
                        <a:spcBef>
                          <a:spcPts val="0"/>
                        </a:spcBef>
                        <a:spcAft>
                          <a:spcPts val="0"/>
                        </a:spcAft>
                        <a:buNone/>
                      </a:pPr>
                      <a:r>
                        <a:rPr lang="en" sz="1800">
                          <a:solidFill>
                            <a:srgbClr val="FFFFFF"/>
                          </a:solidFill>
                          <a:latin typeface="Roboto Medium"/>
                          <a:ea typeface="Roboto Medium"/>
                          <a:cs typeface="Roboto Medium"/>
                          <a:sym typeface="Roboto Medium"/>
                        </a:rPr>
                        <a:t>Term</a:t>
                      </a:r>
                      <a:endParaRPr sz="1800">
                        <a:solidFill>
                          <a:srgbClr val="FFFFFF"/>
                        </a:solidFill>
                        <a:latin typeface="Roboto Medium"/>
                        <a:ea typeface="Roboto Medium"/>
                        <a:cs typeface="Roboto Medium"/>
                        <a:sym typeface="Roboto Medium"/>
                      </a:endParaRPr>
                    </a:p>
                  </a:txBody>
                  <a:tcPr marL="91425" marR="91425" marT="45700" marB="0">
                    <a:lnL w="9525" cap="flat" cmpd="sng">
                      <a:solidFill>
                        <a:srgbClr val="30BBB9"/>
                      </a:solidFill>
                      <a:prstDash val="solid"/>
                      <a:round/>
                      <a:headEnd type="none" w="sm" len="sm"/>
                      <a:tailEnd type="none" w="sm" len="sm"/>
                    </a:lnL>
                    <a:lnR w="9525" cap="flat" cmpd="sng">
                      <a:solidFill>
                        <a:srgbClr val="30BBB9"/>
                      </a:solidFill>
                      <a:prstDash val="solid"/>
                      <a:round/>
                      <a:headEnd type="none" w="sm" len="sm"/>
                      <a:tailEnd type="none" w="sm" len="sm"/>
                    </a:lnR>
                    <a:lnT w="9525" cap="flat" cmpd="sng">
                      <a:solidFill>
                        <a:srgbClr val="30BBB9"/>
                      </a:solidFill>
                      <a:prstDash val="solid"/>
                      <a:round/>
                      <a:headEnd type="none" w="sm" len="sm"/>
                      <a:tailEnd type="none" w="sm" len="sm"/>
                    </a:lnT>
                    <a:lnB w="9525" cap="flat" cmpd="sng">
                      <a:solidFill>
                        <a:srgbClr val="30BBB9"/>
                      </a:solidFill>
                      <a:prstDash val="solid"/>
                      <a:round/>
                      <a:headEnd type="none" w="sm" len="sm"/>
                      <a:tailEnd type="none" w="sm" len="sm"/>
                    </a:lnB>
                    <a:solidFill>
                      <a:srgbClr val="30BBB9"/>
                    </a:solidFill>
                  </a:tcPr>
                </a:tc>
                <a:tc>
                  <a:txBody>
                    <a:bodyPr/>
                    <a:lstStyle/>
                    <a:p>
                      <a:pPr marL="0" lvl="0" indent="0" algn="l" rtl="0">
                        <a:spcBef>
                          <a:spcPts val="0"/>
                        </a:spcBef>
                        <a:spcAft>
                          <a:spcPts val="0"/>
                        </a:spcAft>
                        <a:buNone/>
                      </a:pPr>
                      <a:r>
                        <a:rPr lang="en" sz="1800">
                          <a:solidFill>
                            <a:srgbClr val="FFFFFF"/>
                          </a:solidFill>
                          <a:latin typeface="Roboto Medium"/>
                          <a:ea typeface="Roboto Medium"/>
                          <a:cs typeface="Roboto Medium"/>
                          <a:sym typeface="Roboto Medium"/>
                        </a:rPr>
                        <a:t>Definition</a:t>
                      </a:r>
                      <a:endParaRPr sz="1800">
                        <a:solidFill>
                          <a:srgbClr val="FFFFFF"/>
                        </a:solidFill>
                        <a:latin typeface="Roboto Medium"/>
                        <a:ea typeface="Roboto Medium"/>
                        <a:cs typeface="Roboto Medium"/>
                        <a:sym typeface="Roboto Medium"/>
                      </a:endParaRPr>
                    </a:p>
                  </a:txBody>
                  <a:tcPr marL="91425" marR="91425" marT="45700" marB="0">
                    <a:lnL w="9525" cap="flat" cmpd="sng">
                      <a:solidFill>
                        <a:srgbClr val="30BBB9"/>
                      </a:solidFill>
                      <a:prstDash val="solid"/>
                      <a:round/>
                      <a:headEnd type="none" w="sm" len="sm"/>
                      <a:tailEnd type="none" w="sm" len="sm"/>
                    </a:lnL>
                    <a:lnR w="9525" cap="flat" cmpd="sng">
                      <a:solidFill>
                        <a:srgbClr val="30BBB9"/>
                      </a:solidFill>
                      <a:prstDash val="solid"/>
                      <a:round/>
                      <a:headEnd type="none" w="sm" len="sm"/>
                      <a:tailEnd type="none" w="sm" len="sm"/>
                    </a:lnR>
                    <a:lnT w="9525" cap="flat" cmpd="sng">
                      <a:solidFill>
                        <a:srgbClr val="30BBB9"/>
                      </a:solidFill>
                      <a:prstDash val="solid"/>
                      <a:round/>
                      <a:headEnd type="none" w="sm" len="sm"/>
                      <a:tailEnd type="none" w="sm" len="sm"/>
                    </a:lnT>
                    <a:lnB w="9525" cap="flat" cmpd="sng">
                      <a:solidFill>
                        <a:srgbClr val="30BBB9"/>
                      </a:solidFill>
                      <a:prstDash val="solid"/>
                      <a:round/>
                      <a:headEnd type="none" w="sm" len="sm"/>
                      <a:tailEnd type="none" w="sm" len="sm"/>
                    </a:lnB>
                    <a:solidFill>
                      <a:srgbClr val="30BBB9"/>
                    </a:solidFill>
                  </a:tcPr>
                </a:tc>
                <a:extLst>
                  <a:ext uri="{0D108BD9-81ED-4DB2-BD59-A6C34878D82A}">
                    <a16:rowId xmlns:a16="http://schemas.microsoft.com/office/drawing/2014/main" val="10000"/>
                  </a:ext>
                </a:extLst>
              </a:tr>
              <a:tr h="623075">
                <a:tc>
                  <a:txBody>
                    <a:bodyPr/>
                    <a:lstStyle/>
                    <a:p>
                      <a:pPr marL="0" lvl="0" indent="0" algn="l" rtl="0">
                        <a:spcBef>
                          <a:spcPts val="0"/>
                        </a:spcBef>
                        <a:spcAft>
                          <a:spcPts val="0"/>
                        </a:spcAft>
                        <a:buNone/>
                      </a:pPr>
                      <a:r>
                        <a:rPr lang="en" sz="1500" b="1">
                          <a:latin typeface="Roboto"/>
                          <a:ea typeface="Roboto"/>
                          <a:cs typeface="Roboto"/>
                          <a:sym typeface="Roboto"/>
                        </a:rPr>
                        <a:t>RAM (Random Access Memory)</a:t>
                      </a:r>
                      <a:endParaRPr sz="1500">
                        <a:latin typeface="Roboto"/>
                        <a:ea typeface="Roboto"/>
                        <a:cs typeface="Roboto"/>
                        <a:sym typeface="Roboto"/>
                      </a:endParaRPr>
                    </a:p>
                  </a:txBody>
                  <a:tcPr marL="91425" marR="91425" marT="91425" marB="91425">
                    <a:lnL w="9525" cap="flat" cmpd="sng">
                      <a:solidFill>
                        <a:srgbClr val="30BBB9"/>
                      </a:solidFill>
                      <a:prstDash val="solid"/>
                      <a:round/>
                      <a:headEnd type="none" w="sm" len="sm"/>
                      <a:tailEnd type="none" w="sm" len="sm"/>
                    </a:lnL>
                    <a:lnR w="9525" cap="flat" cmpd="sng">
                      <a:solidFill>
                        <a:srgbClr val="30BBB9"/>
                      </a:solidFill>
                      <a:prstDash val="solid"/>
                      <a:round/>
                      <a:headEnd type="none" w="sm" len="sm"/>
                      <a:tailEnd type="none" w="sm" len="sm"/>
                    </a:lnR>
                    <a:lnT w="9525" cap="flat" cmpd="sng">
                      <a:solidFill>
                        <a:srgbClr val="30BBB9"/>
                      </a:solidFill>
                      <a:prstDash val="solid"/>
                      <a:round/>
                      <a:headEnd type="none" w="sm" len="sm"/>
                      <a:tailEnd type="none" w="sm" len="sm"/>
                    </a:lnT>
                    <a:lnB w="9525" cap="flat" cmpd="sng">
                      <a:solidFill>
                        <a:srgbClr val="30BBB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Clr>
                          <a:srgbClr val="000000"/>
                        </a:buClr>
                        <a:buSzPts val="1100"/>
                        <a:buFont typeface="Arial"/>
                        <a:buNone/>
                      </a:pPr>
                      <a:r>
                        <a:rPr lang="en" sz="1200">
                          <a:latin typeface="Roboto"/>
                          <a:ea typeface="Roboto"/>
                          <a:cs typeface="Roboto"/>
                          <a:sym typeface="Roboto"/>
                        </a:rPr>
                        <a:t>The amount of memory dedicated to running computer operations. The computer </a:t>
                      </a:r>
                      <a:endParaRPr sz="1200">
                        <a:latin typeface="Roboto"/>
                        <a:ea typeface="Roboto"/>
                        <a:cs typeface="Roboto"/>
                        <a:sym typeface="Roboto"/>
                      </a:endParaRPr>
                    </a:p>
                    <a:p>
                      <a:pPr marL="0" lvl="0" indent="0" algn="l" rtl="0">
                        <a:spcBef>
                          <a:spcPts val="0"/>
                        </a:spcBef>
                        <a:spcAft>
                          <a:spcPts val="0"/>
                        </a:spcAft>
                        <a:buClr>
                          <a:srgbClr val="000000"/>
                        </a:buClr>
                        <a:buSzPts val="1100"/>
                        <a:buFont typeface="Arial"/>
                        <a:buNone/>
                      </a:pPr>
                      <a:r>
                        <a:rPr lang="en" sz="1200">
                          <a:latin typeface="Roboto"/>
                          <a:ea typeface="Roboto"/>
                          <a:cs typeface="Roboto"/>
                          <a:sym typeface="Roboto"/>
                        </a:rPr>
                        <a:t>uses RAM to temporarily store data that it needs to access to quickly.</a:t>
                      </a:r>
                      <a:endParaRPr sz="1200">
                        <a:latin typeface="Roboto"/>
                        <a:ea typeface="Roboto"/>
                        <a:cs typeface="Roboto"/>
                        <a:sym typeface="Roboto"/>
                      </a:endParaRPr>
                    </a:p>
                  </a:txBody>
                  <a:tcPr marL="182875" marR="0" marT="91425" marB="91425" anchor="ctr">
                    <a:lnL w="9525" cap="flat" cmpd="sng">
                      <a:solidFill>
                        <a:srgbClr val="30BBB9"/>
                      </a:solidFill>
                      <a:prstDash val="solid"/>
                      <a:round/>
                      <a:headEnd type="none" w="sm" len="sm"/>
                      <a:tailEnd type="none" w="sm" len="sm"/>
                    </a:lnL>
                    <a:lnR w="9525" cap="flat" cmpd="sng">
                      <a:solidFill>
                        <a:srgbClr val="30BBB9"/>
                      </a:solidFill>
                      <a:prstDash val="solid"/>
                      <a:round/>
                      <a:headEnd type="none" w="sm" len="sm"/>
                      <a:tailEnd type="none" w="sm" len="sm"/>
                    </a:lnR>
                    <a:lnT w="9525" cap="flat" cmpd="sng">
                      <a:solidFill>
                        <a:srgbClr val="30BBB9"/>
                      </a:solidFill>
                      <a:prstDash val="solid"/>
                      <a:round/>
                      <a:headEnd type="none" w="sm" len="sm"/>
                      <a:tailEnd type="none" w="sm" len="sm"/>
                    </a:lnT>
                    <a:lnB w="9525" cap="flat" cmpd="sng">
                      <a:solidFill>
                        <a:srgbClr val="30BBB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680100">
                <a:tc>
                  <a:txBody>
                    <a:bodyPr/>
                    <a:lstStyle/>
                    <a:p>
                      <a:pPr marL="0" lvl="0" indent="0" algn="l" rtl="0">
                        <a:spcBef>
                          <a:spcPts val="0"/>
                        </a:spcBef>
                        <a:spcAft>
                          <a:spcPts val="0"/>
                        </a:spcAft>
                        <a:buClr>
                          <a:srgbClr val="000000"/>
                        </a:buClr>
                        <a:buSzPts val="1100"/>
                        <a:buFont typeface="Arial"/>
                        <a:buNone/>
                      </a:pPr>
                      <a:r>
                        <a:rPr lang="en" sz="1500" b="1">
                          <a:latin typeface="Roboto"/>
                          <a:ea typeface="Roboto"/>
                          <a:cs typeface="Roboto"/>
                          <a:sym typeface="Roboto"/>
                        </a:rPr>
                        <a:t>Storage</a:t>
                      </a:r>
                      <a:br>
                        <a:rPr lang="en" sz="1500" b="1">
                          <a:latin typeface="Roboto"/>
                          <a:ea typeface="Roboto"/>
                          <a:cs typeface="Roboto"/>
                          <a:sym typeface="Roboto"/>
                        </a:rPr>
                      </a:br>
                      <a:r>
                        <a:rPr lang="en" sz="1500" b="1">
                          <a:latin typeface="Roboto"/>
                          <a:ea typeface="Roboto"/>
                          <a:cs typeface="Roboto"/>
                          <a:sym typeface="Roboto"/>
                        </a:rPr>
                        <a:t>(HDD / SSD)</a:t>
                      </a:r>
                      <a:endParaRPr sz="1500">
                        <a:latin typeface="Roboto"/>
                        <a:ea typeface="Roboto"/>
                        <a:cs typeface="Roboto"/>
                        <a:sym typeface="Roboto"/>
                      </a:endParaRPr>
                    </a:p>
                  </a:txBody>
                  <a:tcPr marL="91425" marR="91425" marT="91425" marB="91425">
                    <a:lnL w="9525" cap="flat" cmpd="sng">
                      <a:solidFill>
                        <a:srgbClr val="30BBB9"/>
                      </a:solidFill>
                      <a:prstDash val="solid"/>
                      <a:round/>
                      <a:headEnd type="none" w="sm" len="sm"/>
                      <a:tailEnd type="none" w="sm" len="sm"/>
                    </a:lnL>
                    <a:lnR w="9525" cap="flat" cmpd="sng">
                      <a:solidFill>
                        <a:srgbClr val="30BBB9"/>
                      </a:solidFill>
                      <a:prstDash val="solid"/>
                      <a:round/>
                      <a:headEnd type="none" w="sm" len="sm"/>
                      <a:tailEnd type="none" w="sm" len="sm"/>
                    </a:lnR>
                    <a:lnT w="9525" cap="flat" cmpd="sng">
                      <a:solidFill>
                        <a:srgbClr val="30BBB9"/>
                      </a:solidFill>
                      <a:prstDash val="solid"/>
                      <a:round/>
                      <a:headEnd type="none" w="sm" len="sm"/>
                      <a:tailEnd type="none" w="sm" len="sm"/>
                    </a:lnT>
                    <a:lnB w="9525" cap="flat" cmpd="sng">
                      <a:solidFill>
                        <a:srgbClr val="30BBB9"/>
                      </a:solidFill>
                      <a:prstDash val="solid"/>
                      <a:round/>
                      <a:headEnd type="none" w="sm" len="sm"/>
                      <a:tailEnd type="none" w="sm" len="sm"/>
                    </a:lnB>
                    <a:solidFill>
                      <a:srgbClr val="FCE4D2"/>
                    </a:solidFill>
                  </a:tcPr>
                </a:tc>
                <a:tc>
                  <a:txBody>
                    <a:bodyPr/>
                    <a:lstStyle/>
                    <a:p>
                      <a:pPr marL="0" lvl="0" indent="0" algn="l" rtl="0">
                        <a:spcBef>
                          <a:spcPts val="0"/>
                        </a:spcBef>
                        <a:spcAft>
                          <a:spcPts val="0"/>
                        </a:spcAft>
                        <a:buClr>
                          <a:schemeClr val="dk1"/>
                        </a:buClr>
                        <a:buSzPts val="1100"/>
                        <a:buFont typeface="Arial"/>
                        <a:buNone/>
                      </a:pPr>
                      <a:r>
                        <a:rPr lang="en" sz="1200">
                          <a:latin typeface="Roboto"/>
                          <a:ea typeface="Roboto"/>
                          <a:cs typeface="Roboto"/>
                          <a:sym typeface="Roboto"/>
                        </a:rPr>
                        <a:t>The part of the computer that stores data permanently. This is data that you do not expect </a:t>
                      </a:r>
                      <a:br>
                        <a:rPr lang="en" sz="1200">
                          <a:latin typeface="Roboto"/>
                          <a:ea typeface="Roboto"/>
                          <a:cs typeface="Roboto"/>
                          <a:sym typeface="Roboto"/>
                        </a:rPr>
                      </a:br>
                      <a:r>
                        <a:rPr lang="en" sz="1200">
                          <a:latin typeface="Roboto"/>
                          <a:ea typeface="Roboto"/>
                          <a:cs typeface="Roboto"/>
                          <a:sym typeface="Roboto"/>
                        </a:rPr>
                        <a:t>to lose when the computer is turned off.</a:t>
                      </a:r>
                      <a:endParaRPr sz="1200">
                        <a:latin typeface="Roboto"/>
                        <a:ea typeface="Roboto"/>
                        <a:cs typeface="Roboto"/>
                        <a:sym typeface="Roboto"/>
                      </a:endParaRPr>
                    </a:p>
                  </a:txBody>
                  <a:tcPr marL="182875" marR="0" marT="91425" marB="91425" anchor="ctr">
                    <a:lnL w="9525" cap="flat" cmpd="sng">
                      <a:solidFill>
                        <a:srgbClr val="30BBB9"/>
                      </a:solidFill>
                      <a:prstDash val="solid"/>
                      <a:round/>
                      <a:headEnd type="none" w="sm" len="sm"/>
                      <a:tailEnd type="none" w="sm" len="sm"/>
                    </a:lnL>
                    <a:lnR w="9525" cap="flat" cmpd="sng">
                      <a:solidFill>
                        <a:srgbClr val="30BBB9"/>
                      </a:solidFill>
                      <a:prstDash val="solid"/>
                      <a:round/>
                      <a:headEnd type="none" w="sm" len="sm"/>
                      <a:tailEnd type="none" w="sm" len="sm"/>
                    </a:lnR>
                    <a:lnT w="9525" cap="flat" cmpd="sng">
                      <a:solidFill>
                        <a:srgbClr val="30BBB9"/>
                      </a:solidFill>
                      <a:prstDash val="solid"/>
                      <a:round/>
                      <a:headEnd type="none" w="sm" len="sm"/>
                      <a:tailEnd type="none" w="sm" len="sm"/>
                    </a:lnT>
                    <a:lnB w="9525" cap="flat" cmpd="sng">
                      <a:solidFill>
                        <a:srgbClr val="30BBB9"/>
                      </a:solidFill>
                      <a:prstDash val="solid"/>
                      <a:round/>
                      <a:headEnd type="none" w="sm" len="sm"/>
                      <a:tailEnd type="none" w="sm" len="sm"/>
                    </a:lnB>
                    <a:solidFill>
                      <a:srgbClr val="FCE4D2"/>
                    </a:solidFill>
                  </a:tcPr>
                </a:tc>
                <a:extLst>
                  <a:ext uri="{0D108BD9-81ED-4DB2-BD59-A6C34878D82A}">
                    <a16:rowId xmlns:a16="http://schemas.microsoft.com/office/drawing/2014/main" val="10002"/>
                  </a:ext>
                </a:extLst>
              </a:tr>
              <a:tr h="1188700">
                <a:tc>
                  <a:txBody>
                    <a:bodyPr/>
                    <a:lstStyle/>
                    <a:p>
                      <a:pPr marL="0" lvl="0" indent="0" algn="l" rtl="0">
                        <a:spcBef>
                          <a:spcPts val="0"/>
                        </a:spcBef>
                        <a:spcAft>
                          <a:spcPts val="0"/>
                        </a:spcAft>
                        <a:buClr>
                          <a:srgbClr val="000000"/>
                        </a:buClr>
                        <a:buSzPts val="1100"/>
                        <a:buFont typeface="Arial"/>
                        <a:buNone/>
                      </a:pPr>
                      <a:r>
                        <a:rPr lang="en" sz="1500" b="1">
                          <a:latin typeface="Roboto"/>
                          <a:ea typeface="Roboto"/>
                          <a:cs typeface="Roboto"/>
                          <a:sym typeface="Roboto"/>
                        </a:rPr>
                        <a:t>Disks</a:t>
                      </a:r>
                      <a:endParaRPr sz="1500">
                        <a:latin typeface="Roboto"/>
                        <a:ea typeface="Roboto"/>
                        <a:cs typeface="Roboto"/>
                        <a:sym typeface="Roboto"/>
                      </a:endParaRPr>
                    </a:p>
                  </a:txBody>
                  <a:tcPr marL="91425" marR="91425" marT="91425" marB="91425">
                    <a:lnL w="9525" cap="flat" cmpd="sng">
                      <a:solidFill>
                        <a:srgbClr val="30BBB9"/>
                      </a:solidFill>
                      <a:prstDash val="solid"/>
                      <a:round/>
                      <a:headEnd type="none" w="sm" len="sm"/>
                      <a:tailEnd type="none" w="sm" len="sm"/>
                    </a:lnL>
                    <a:lnR w="9525" cap="flat" cmpd="sng">
                      <a:solidFill>
                        <a:srgbClr val="30BBB9"/>
                      </a:solidFill>
                      <a:prstDash val="solid"/>
                      <a:round/>
                      <a:headEnd type="none" w="sm" len="sm"/>
                      <a:tailEnd type="none" w="sm" len="sm"/>
                    </a:lnR>
                    <a:lnT w="9525" cap="flat" cmpd="sng">
                      <a:solidFill>
                        <a:srgbClr val="30BBB9"/>
                      </a:solidFill>
                      <a:prstDash val="solid"/>
                      <a:round/>
                      <a:headEnd type="none" w="sm" len="sm"/>
                      <a:tailEnd type="none" w="sm" len="sm"/>
                    </a:lnT>
                    <a:lnB w="9525" cap="flat" cmpd="sng">
                      <a:solidFill>
                        <a:srgbClr val="30BBB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Disks attached to a VM fall into two general categories:</a:t>
                      </a:r>
                      <a:endParaRPr sz="1200">
                        <a:solidFill>
                          <a:schemeClr val="dk1"/>
                        </a:solidFill>
                        <a:latin typeface="Roboto"/>
                        <a:ea typeface="Roboto"/>
                        <a:cs typeface="Roboto"/>
                        <a:sym typeface="Roboto"/>
                      </a:endParaRPr>
                    </a:p>
                    <a:p>
                      <a:pPr marL="228600" lvl="0" indent="-190500" algn="l" rtl="0">
                        <a:spcBef>
                          <a:spcPts val="500"/>
                        </a:spcBef>
                        <a:spcAft>
                          <a:spcPts val="0"/>
                        </a:spcAft>
                        <a:buClr>
                          <a:schemeClr val="dk1"/>
                        </a:buClr>
                        <a:buSzPts val="1200"/>
                        <a:buFont typeface="Roboto"/>
                        <a:buChar char="●"/>
                      </a:pPr>
                      <a:r>
                        <a:rPr lang="en" sz="1200" b="1">
                          <a:solidFill>
                            <a:schemeClr val="dk1"/>
                          </a:solidFill>
                          <a:latin typeface="Roboto"/>
                          <a:ea typeface="Roboto"/>
                          <a:cs typeface="Roboto"/>
                          <a:sym typeface="Roboto"/>
                        </a:rPr>
                        <a:t>OS disks</a:t>
                      </a:r>
                      <a:r>
                        <a:rPr lang="en" sz="1200">
                          <a:solidFill>
                            <a:schemeClr val="dk1"/>
                          </a:solidFill>
                          <a:latin typeface="Roboto"/>
                          <a:ea typeface="Roboto"/>
                          <a:cs typeface="Roboto"/>
                          <a:sym typeface="Roboto"/>
                        </a:rPr>
                        <a:t> contains the operating system, kernel, and everything required for the </a:t>
                      </a: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VM to function.</a:t>
                      </a:r>
                      <a:endParaRPr sz="1200">
                        <a:solidFill>
                          <a:schemeClr val="dk1"/>
                        </a:solidFill>
                        <a:latin typeface="Roboto"/>
                        <a:ea typeface="Roboto"/>
                        <a:cs typeface="Roboto"/>
                        <a:sym typeface="Roboto"/>
                      </a:endParaRPr>
                    </a:p>
                    <a:p>
                      <a:pPr marL="228600" lvl="0" indent="-190500" algn="l" rtl="0">
                        <a:spcBef>
                          <a:spcPts val="500"/>
                        </a:spcBef>
                        <a:spcAft>
                          <a:spcPts val="0"/>
                        </a:spcAft>
                        <a:buClr>
                          <a:schemeClr val="dk1"/>
                        </a:buClr>
                        <a:buSzPts val="1200"/>
                        <a:buFont typeface="Roboto"/>
                        <a:buChar char="●"/>
                      </a:pPr>
                      <a:r>
                        <a:rPr lang="en" sz="1200" b="1">
                          <a:solidFill>
                            <a:schemeClr val="dk1"/>
                          </a:solidFill>
                          <a:latin typeface="Roboto"/>
                          <a:ea typeface="Roboto"/>
                          <a:cs typeface="Roboto"/>
                          <a:sym typeface="Roboto"/>
                        </a:rPr>
                        <a:t>Data disks</a:t>
                      </a:r>
                      <a:r>
                        <a:rPr lang="en" sz="1200">
                          <a:solidFill>
                            <a:schemeClr val="dk1"/>
                          </a:solidFill>
                          <a:latin typeface="Roboto"/>
                          <a:ea typeface="Roboto"/>
                          <a:cs typeface="Roboto"/>
                          <a:sym typeface="Roboto"/>
                        </a:rPr>
                        <a:t> contain data that the VM doesn't need in order to run, but which users need </a:t>
                      </a: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to do their jobs.</a:t>
                      </a:r>
                      <a:endParaRPr sz="1200">
                        <a:latin typeface="Roboto"/>
                        <a:ea typeface="Roboto"/>
                        <a:cs typeface="Roboto"/>
                        <a:sym typeface="Roboto"/>
                      </a:endParaRPr>
                    </a:p>
                  </a:txBody>
                  <a:tcPr marL="182875" marR="0" marT="91425" marB="91425">
                    <a:lnL w="9525" cap="flat" cmpd="sng">
                      <a:solidFill>
                        <a:srgbClr val="30BBB9"/>
                      </a:solidFill>
                      <a:prstDash val="solid"/>
                      <a:round/>
                      <a:headEnd type="none" w="sm" len="sm"/>
                      <a:tailEnd type="none" w="sm" len="sm"/>
                    </a:lnL>
                    <a:lnR w="9525" cap="flat" cmpd="sng">
                      <a:solidFill>
                        <a:srgbClr val="30BBB9"/>
                      </a:solidFill>
                      <a:prstDash val="solid"/>
                      <a:round/>
                      <a:headEnd type="none" w="sm" len="sm"/>
                      <a:tailEnd type="none" w="sm" len="sm"/>
                    </a:lnR>
                    <a:lnT w="9525" cap="flat" cmpd="sng">
                      <a:solidFill>
                        <a:srgbClr val="30BBB9"/>
                      </a:solidFill>
                      <a:prstDash val="solid"/>
                      <a:round/>
                      <a:headEnd type="none" w="sm" len="sm"/>
                      <a:tailEnd type="none" w="sm" len="sm"/>
                    </a:lnT>
                    <a:lnB w="9525" cap="flat" cmpd="sng">
                      <a:solidFill>
                        <a:srgbClr val="30BBB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901250">
                <a:tc>
                  <a:txBody>
                    <a:bodyPr/>
                    <a:lstStyle/>
                    <a:p>
                      <a:pPr marL="0" lvl="0" indent="0" algn="l" rtl="0">
                        <a:spcBef>
                          <a:spcPts val="0"/>
                        </a:spcBef>
                        <a:spcAft>
                          <a:spcPts val="0"/>
                        </a:spcAft>
                        <a:buNone/>
                      </a:pPr>
                      <a:r>
                        <a:rPr lang="en" sz="1500" b="1">
                          <a:solidFill>
                            <a:schemeClr val="dk1"/>
                          </a:solidFill>
                          <a:latin typeface="Roboto"/>
                          <a:ea typeface="Roboto"/>
                          <a:cs typeface="Roboto"/>
                          <a:sym typeface="Roboto"/>
                        </a:rPr>
                        <a:t>CPU (Central </a:t>
                      </a:r>
                      <a:br>
                        <a:rPr lang="en" sz="1500" b="1">
                          <a:solidFill>
                            <a:schemeClr val="dk1"/>
                          </a:solidFill>
                          <a:latin typeface="Roboto"/>
                          <a:ea typeface="Roboto"/>
                          <a:cs typeface="Roboto"/>
                          <a:sym typeface="Roboto"/>
                        </a:rPr>
                      </a:br>
                      <a:r>
                        <a:rPr lang="en" sz="1500" b="1">
                          <a:solidFill>
                            <a:schemeClr val="dk1"/>
                          </a:solidFill>
                          <a:latin typeface="Roboto"/>
                          <a:ea typeface="Roboto"/>
                          <a:cs typeface="Roboto"/>
                          <a:sym typeface="Roboto"/>
                        </a:rPr>
                        <a:t>Processing Unit)</a:t>
                      </a:r>
                      <a:endParaRPr sz="1500" b="1">
                        <a:latin typeface="Roboto"/>
                        <a:ea typeface="Roboto"/>
                        <a:cs typeface="Roboto"/>
                        <a:sym typeface="Roboto"/>
                      </a:endParaRPr>
                    </a:p>
                  </a:txBody>
                  <a:tcPr marL="91425" marR="91425" marT="91425" marB="91425">
                    <a:lnL w="9525" cap="flat" cmpd="sng">
                      <a:solidFill>
                        <a:srgbClr val="30BBB9"/>
                      </a:solidFill>
                      <a:prstDash val="solid"/>
                      <a:round/>
                      <a:headEnd type="none" w="sm" len="sm"/>
                      <a:tailEnd type="none" w="sm" len="sm"/>
                    </a:lnL>
                    <a:lnR w="9525" cap="flat" cmpd="sng">
                      <a:solidFill>
                        <a:srgbClr val="30BBB9"/>
                      </a:solidFill>
                      <a:prstDash val="solid"/>
                      <a:round/>
                      <a:headEnd type="none" w="sm" len="sm"/>
                      <a:tailEnd type="none" w="sm" len="sm"/>
                    </a:lnR>
                    <a:lnT w="9525" cap="flat" cmpd="sng">
                      <a:solidFill>
                        <a:srgbClr val="30BBB9"/>
                      </a:solidFill>
                      <a:prstDash val="solid"/>
                      <a:round/>
                      <a:headEnd type="none" w="sm" len="sm"/>
                      <a:tailEnd type="none" w="sm" len="sm"/>
                    </a:lnT>
                    <a:lnB w="9525" cap="flat" cmpd="sng">
                      <a:solidFill>
                        <a:srgbClr val="30BBB9"/>
                      </a:solidFill>
                      <a:prstDash val="solid"/>
                      <a:round/>
                      <a:headEnd type="none" w="sm" len="sm"/>
                      <a:tailEnd type="none" w="sm" len="sm"/>
                    </a:lnB>
                    <a:solidFill>
                      <a:srgbClr val="FCE4D2"/>
                    </a:solidFill>
                  </a:tcPr>
                </a:tc>
                <a:tc>
                  <a:txBody>
                    <a:bodyPr/>
                    <a:lstStyle/>
                    <a:p>
                      <a:pPr marL="0" lvl="0" indent="0" algn="l"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CPU is like the brain of the computer. It's the part that actually computes all the </a:t>
                      </a:r>
                      <a:r>
                        <a:rPr lang="en">
                          <a:solidFill>
                            <a:schemeClr val="dk1"/>
                          </a:solidFill>
                          <a:latin typeface="Inconsolata"/>
                          <a:ea typeface="Inconsolata"/>
                          <a:cs typeface="Inconsolata"/>
                          <a:sym typeface="Inconsolata"/>
                        </a:rPr>
                        <a:t>1</a:t>
                      </a:r>
                      <a:r>
                        <a:rPr lang="en" sz="1200">
                          <a:solidFill>
                            <a:schemeClr val="dk1"/>
                          </a:solidFill>
                          <a:latin typeface="Roboto"/>
                          <a:ea typeface="Roboto"/>
                          <a:cs typeface="Roboto"/>
                          <a:sym typeface="Roboto"/>
                        </a:rPr>
                        <a:t>s and </a:t>
                      </a:r>
                      <a:r>
                        <a:rPr lang="en">
                          <a:solidFill>
                            <a:schemeClr val="dk1"/>
                          </a:solidFill>
                          <a:latin typeface="Inconsolata"/>
                          <a:ea typeface="Inconsolata"/>
                          <a:cs typeface="Inconsolata"/>
                          <a:sym typeface="Inconsolata"/>
                        </a:rPr>
                        <a:t>0</a:t>
                      </a:r>
                      <a:r>
                        <a:rPr lang="en" sz="1200">
                          <a:solidFill>
                            <a:schemeClr val="dk1"/>
                          </a:solidFill>
                          <a:latin typeface="Roboto"/>
                          <a:ea typeface="Roboto"/>
                          <a:cs typeface="Roboto"/>
                          <a:sym typeface="Roboto"/>
                        </a:rPr>
                        <a:t>s. </a:t>
                      </a:r>
                      <a:endParaRPr sz="1200">
                        <a:solidFill>
                          <a:schemeClr val="dk1"/>
                        </a:solidFill>
                        <a:latin typeface="Roboto"/>
                        <a:ea typeface="Roboto"/>
                        <a:cs typeface="Roboto"/>
                        <a:sym typeface="Roboto"/>
                      </a:endParaRPr>
                    </a:p>
                    <a:p>
                      <a:pPr marL="0" lvl="0" indent="0" algn="l" rtl="0">
                        <a:spcBef>
                          <a:spcPts val="500"/>
                        </a:spcBef>
                        <a:spcAft>
                          <a:spcPts val="1000"/>
                        </a:spcAft>
                        <a:buNone/>
                      </a:pPr>
                      <a:r>
                        <a:rPr lang="en" sz="1200">
                          <a:solidFill>
                            <a:schemeClr val="dk1"/>
                          </a:solidFill>
                          <a:latin typeface="Roboto"/>
                          <a:ea typeface="Roboto"/>
                          <a:cs typeface="Roboto"/>
                          <a:sym typeface="Roboto"/>
                        </a:rPr>
                        <a:t>The CPU takes code and data out of the long term storage, loads it into RAM, and performs the computations specified by an application.</a:t>
                      </a:r>
                      <a:endParaRPr sz="1200">
                        <a:latin typeface="Roboto"/>
                        <a:ea typeface="Roboto"/>
                        <a:cs typeface="Roboto"/>
                        <a:sym typeface="Roboto"/>
                      </a:endParaRPr>
                    </a:p>
                  </a:txBody>
                  <a:tcPr marL="182875" marR="0" marT="91425" marB="0" anchor="ctr">
                    <a:lnL w="9525" cap="flat" cmpd="sng">
                      <a:solidFill>
                        <a:srgbClr val="30BBB9"/>
                      </a:solidFill>
                      <a:prstDash val="solid"/>
                      <a:round/>
                      <a:headEnd type="none" w="sm" len="sm"/>
                      <a:tailEnd type="none" w="sm" len="sm"/>
                    </a:lnL>
                    <a:lnR w="9525" cap="flat" cmpd="sng">
                      <a:solidFill>
                        <a:srgbClr val="30BBB9"/>
                      </a:solidFill>
                      <a:prstDash val="solid"/>
                      <a:round/>
                      <a:headEnd type="none" w="sm" len="sm"/>
                      <a:tailEnd type="none" w="sm" len="sm"/>
                    </a:lnR>
                    <a:lnT w="9525" cap="flat" cmpd="sng">
                      <a:solidFill>
                        <a:srgbClr val="30BBB9"/>
                      </a:solidFill>
                      <a:prstDash val="solid"/>
                      <a:round/>
                      <a:headEnd type="none" w="sm" len="sm"/>
                      <a:tailEnd type="none" w="sm" len="sm"/>
                    </a:lnT>
                    <a:lnB w="9525" cap="flat" cmpd="sng">
                      <a:solidFill>
                        <a:srgbClr val="30BBB9"/>
                      </a:solidFill>
                      <a:prstDash val="solid"/>
                      <a:round/>
                      <a:headEnd type="none" w="sm" len="sm"/>
                      <a:tailEnd type="none" w="sm" len="sm"/>
                    </a:lnB>
                    <a:solidFill>
                      <a:srgbClr val="FCE4D2"/>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614"/>
        <p:cNvGrpSpPr/>
        <p:nvPr/>
      </p:nvGrpSpPr>
      <p:grpSpPr>
        <a:xfrm>
          <a:off x="0" y="0"/>
          <a:ext cx="0" cy="0"/>
          <a:chOff x="0" y="0"/>
          <a:chExt cx="0" cy="0"/>
        </a:xfrm>
      </p:grpSpPr>
      <p:sp>
        <p:nvSpPr>
          <p:cNvPr id="2615" name="Google Shape;2615;p15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616" name="Google Shape;2616;p154"/>
          <p:cNvPicPr preferRelativeResize="0"/>
          <p:nvPr/>
        </p:nvPicPr>
        <p:blipFill>
          <a:blip r:embed="rId3">
            <a:alphaModFix/>
          </a:blip>
          <a:stretch>
            <a:fillRect/>
          </a:stretch>
        </p:blipFill>
        <p:spPr>
          <a:xfrm>
            <a:off x="175" y="0"/>
            <a:ext cx="9144000" cy="5143500"/>
          </a:xfrm>
          <a:prstGeom prst="rect">
            <a:avLst/>
          </a:prstGeom>
          <a:noFill/>
          <a:ln>
            <a:noFill/>
          </a:ln>
        </p:spPr>
      </p:pic>
      <p:sp>
        <p:nvSpPr>
          <p:cNvPr id="2617" name="Google Shape;2617;p154"/>
          <p:cNvSpPr txBox="1"/>
          <p:nvPr/>
        </p:nvSpPr>
        <p:spPr>
          <a:xfrm>
            <a:off x="3631000" y="1122000"/>
            <a:ext cx="5284500" cy="3083100"/>
          </a:xfrm>
          <a:prstGeom prst="rect">
            <a:avLst/>
          </a:prstGeom>
          <a:noFill/>
          <a:ln>
            <a:noFill/>
          </a:ln>
        </p:spPr>
        <p:txBody>
          <a:bodyPr spcFirstLastPara="1" wrap="square" lIns="457200" tIns="182875" rIns="274300" bIns="91425" anchor="t" anchorCtr="0">
            <a:noAutofit/>
          </a:bodyPr>
          <a:lstStyle/>
          <a:p>
            <a:pPr marL="0" lvl="0" indent="0" algn="l" rtl="0">
              <a:spcBef>
                <a:spcPts val="0"/>
              </a:spcBef>
              <a:spcAft>
                <a:spcPts val="0"/>
              </a:spcAft>
              <a:buNone/>
            </a:pPr>
            <a:r>
              <a:rPr lang="en" sz="2200">
                <a:solidFill>
                  <a:srgbClr val="FAF5AC"/>
                </a:solidFill>
                <a:latin typeface="Roboto"/>
                <a:ea typeface="Roboto"/>
                <a:cs typeface="Roboto"/>
                <a:sym typeface="Roboto"/>
              </a:rPr>
              <a:t>A virtual computer has </a:t>
            </a:r>
            <a:r>
              <a:rPr lang="en" sz="2200" b="1">
                <a:solidFill>
                  <a:srgbClr val="FAF5AC"/>
                </a:solidFill>
                <a:latin typeface="Roboto"/>
                <a:ea typeface="Roboto"/>
                <a:cs typeface="Roboto"/>
                <a:sym typeface="Roboto"/>
              </a:rPr>
              <a:t>software versions </a:t>
            </a:r>
            <a:r>
              <a:rPr lang="en" sz="2200">
                <a:solidFill>
                  <a:srgbClr val="FAF5AC"/>
                </a:solidFill>
                <a:latin typeface="Roboto"/>
                <a:ea typeface="Roboto"/>
                <a:cs typeface="Roboto"/>
                <a:sym typeface="Roboto"/>
              </a:rPr>
              <a:t>of these components. </a:t>
            </a:r>
            <a:endParaRPr sz="2200">
              <a:solidFill>
                <a:srgbClr val="FAF5AC"/>
              </a:solidFill>
              <a:latin typeface="Roboto"/>
              <a:ea typeface="Roboto"/>
              <a:cs typeface="Roboto"/>
              <a:sym typeface="Roboto"/>
            </a:endParaRPr>
          </a:p>
          <a:p>
            <a:pPr marL="0" lvl="0" indent="0" algn="l" rtl="0">
              <a:spcBef>
                <a:spcPts val="1000"/>
              </a:spcBef>
              <a:spcAft>
                <a:spcPts val="0"/>
              </a:spcAft>
              <a:buNone/>
            </a:pPr>
            <a:r>
              <a:rPr lang="en" sz="2200">
                <a:solidFill>
                  <a:srgbClr val="FAF5AC"/>
                </a:solidFill>
                <a:latin typeface="Roboto"/>
                <a:ea typeface="Roboto"/>
                <a:cs typeface="Roboto"/>
                <a:sym typeface="Roboto"/>
              </a:rPr>
              <a:t>When we create a virtual computer, we define the “hardware,” such as the amount of RAM, the storage space, and the CPU. </a:t>
            </a:r>
            <a:endParaRPr sz="2200">
              <a:solidFill>
                <a:srgbClr val="FAF5AC"/>
              </a:solidFill>
              <a:latin typeface="Roboto"/>
              <a:ea typeface="Roboto"/>
              <a:cs typeface="Roboto"/>
              <a:sym typeface="Roboto"/>
            </a:endParaRPr>
          </a:p>
          <a:p>
            <a:pPr marL="0" lvl="0" indent="0" algn="l" rtl="0">
              <a:spcBef>
                <a:spcPts val="1000"/>
              </a:spcBef>
              <a:spcAft>
                <a:spcPts val="1000"/>
              </a:spcAft>
              <a:buNone/>
            </a:pPr>
            <a:r>
              <a:rPr lang="en" sz="2200">
                <a:solidFill>
                  <a:srgbClr val="FAF5AC"/>
                </a:solidFill>
                <a:latin typeface="Roboto"/>
                <a:ea typeface="Roboto"/>
                <a:cs typeface="Roboto"/>
                <a:sym typeface="Roboto"/>
              </a:rPr>
              <a:t>Once it’s defined, we can install </a:t>
            </a:r>
            <a:br>
              <a:rPr lang="en" sz="2200">
                <a:solidFill>
                  <a:srgbClr val="FAF5AC"/>
                </a:solidFill>
                <a:latin typeface="Roboto"/>
                <a:ea typeface="Roboto"/>
                <a:cs typeface="Roboto"/>
                <a:sym typeface="Roboto"/>
              </a:rPr>
            </a:br>
            <a:r>
              <a:rPr lang="en" sz="2200">
                <a:solidFill>
                  <a:srgbClr val="FAF5AC"/>
                </a:solidFill>
                <a:latin typeface="Roboto"/>
                <a:ea typeface="Roboto"/>
                <a:cs typeface="Roboto"/>
                <a:sym typeface="Roboto"/>
              </a:rPr>
              <a:t>an operating system and use it as </a:t>
            </a:r>
            <a:br>
              <a:rPr lang="en" sz="2200">
                <a:solidFill>
                  <a:srgbClr val="FAF5AC"/>
                </a:solidFill>
                <a:latin typeface="Roboto"/>
                <a:ea typeface="Roboto"/>
                <a:cs typeface="Roboto"/>
                <a:sym typeface="Roboto"/>
              </a:rPr>
            </a:br>
            <a:r>
              <a:rPr lang="en" sz="2200">
                <a:solidFill>
                  <a:srgbClr val="FAF5AC"/>
                </a:solidFill>
                <a:latin typeface="Roboto"/>
                <a:ea typeface="Roboto"/>
                <a:cs typeface="Roboto"/>
                <a:sym typeface="Roboto"/>
              </a:rPr>
              <a:t>if it’s a normal computer.</a:t>
            </a:r>
            <a:endParaRPr sz="2200">
              <a:solidFill>
                <a:srgbClr val="FAF5AC"/>
              </a:solidFill>
              <a:latin typeface="Roboto"/>
              <a:ea typeface="Roboto"/>
              <a:cs typeface="Roboto"/>
              <a:sym typeface="Roboto"/>
            </a:endParaRPr>
          </a:p>
        </p:txBody>
      </p:sp>
      <p:sp>
        <p:nvSpPr>
          <p:cNvPr id="2618" name="Google Shape;2618;p15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49</a:t>
            </a:fld>
            <a:endParaRPr sz="600">
              <a:solidFill>
                <a:srgbClr val="FFFFFF"/>
              </a:solidFill>
            </a:endParaRPr>
          </a:p>
        </p:txBody>
      </p:sp>
      <p:sp>
        <p:nvSpPr>
          <p:cNvPr id="2619" name="Google Shape;2619;p15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49</a:t>
            </a:fld>
            <a:endParaRPr sz="6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79552">
            <a:alpha val="79330"/>
          </a:srgbClr>
        </a:solidFill>
        <a:effectLst/>
      </p:bgPr>
    </p:bg>
    <p:spTree>
      <p:nvGrpSpPr>
        <p:cNvPr id="1" name="Shape 2087"/>
        <p:cNvGrpSpPr/>
        <p:nvPr/>
      </p:nvGrpSpPr>
      <p:grpSpPr>
        <a:xfrm>
          <a:off x="0" y="0"/>
          <a:ext cx="0" cy="0"/>
          <a:chOff x="0" y="0"/>
          <a:chExt cx="0" cy="0"/>
        </a:xfrm>
      </p:grpSpPr>
      <p:sp>
        <p:nvSpPr>
          <p:cNvPr id="2088" name="Google Shape;2088;p1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Complexities of the Cloud</a:t>
            </a:r>
            <a:endParaRPr/>
          </a:p>
        </p:txBody>
      </p:sp>
      <p:sp>
        <p:nvSpPr>
          <p:cNvPr id="2089" name="Google Shape;2089;p11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1200"/>
              </a:spcAft>
              <a:buNone/>
            </a:pPr>
            <a:r>
              <a:rPr lang="en">
                <a:solidFill>
                  <a:srgbClr val="24292E"/>
                </a:solidFill>
              </a:rPr>
              <a:t>The cloud introduces different security concerns from on-premises setups:</a:t>
            </a:r>
            <a:endParaRPr/>
          </a:p>
        </p:txBody>
      </p:sp>
      <p:sp>
        <p:nvSpPr>
          <p:cNvPr id="2090" name="Google Shape;2090;p11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091" name="Google Shape;2091;p11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a:t>
            </a:fld>
            <a:endParaRPr sz="600"/>
          </a:p>
        </p:txBody>
      </p:sp>
      <p:graphicFrame>
        <p:nvGraphicFramePr>
          <p:cNvPr id="2092" name="Google Shape;2092;p110"/>
          <p:cNvGraphicFramePr/>
          <p:nvPr/>
        </p:nvGraphicFramePr>
        <p:xfrm>
          <a:off x="419100" y="1183050"/>
          <a:ext cx="8329650" cy="2941200"/>
        </p:xfrm>
        <a:graphic>
          <a:graphicData uri="http://schemas.openxmlformats.org/drawingml/2006/table">
            <a:tbl>
              <a:tblPr>
                <a:noFill/>
                <a:tableStyleId>{C7AE375B-EF1D-4FA6-817D-63F7E3E0F90C}</a:tableStyleId>
              </a:tblPr>
              <a:tblGrid>
                <a:gridCol w="2172375">
                  <a:extLst>
                    <a:ext uri="{9D8B030D-6E8A-4147-A177-3AD203B41FA5}">
                      <a16:colId xmlns:a16="http://schemas.microsoft.com/office/drawing/2014/main" val="20000"/>
                    </a:ext>
                  </a:extLst>
                </a:gridCol>
                <a:gridCol w="615727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a:solidFill>
                            <a:srgbClr val="FFFFFF"/>
                          </a:solidFill>
                          <a:latin typeface="Roboto Medium"/>
                          <a:ea typeface="Roboto Medium"/>
                          <a:cs typeface="Roboto Medium"/>
                          <a:sym typeface="Roboto Medium"/>
                        </a:rPr>
                        <a:t>Term</a:t>
                      </a:r>
                      <a:endParaRPr sz="1800">
                        <a:solidFill>
                          <a:srgbClr val="FFFFFF"/>
                        </a:solidFill>
                        <a:latin typeface="Roboto Medium"/>
                        <a:ea typeface="Roboto Medium"/>
                        <a:cs typeface="Roboto Medium"/>
                        <a:sym typeface="Roboto Medium"/>
                      </a:endParaRPr>
                    </a:p>
                  </a:txBody>
                  <a:tcPr marL="91425" marR="91425" marT="45700" marB="0">
                    <a:lnL w="9525" cap="flat" cmpd="sng">
                      <a:solidFill>
                        <a:srgbClr val="30BBB9"/>
                      </a:solidFill>
                      <a:prstDash val="solid"/>
                      <a:round/>
                      <a:headEnd type="none" w="sm" len="sm"/>
                      <a:tailEnd type="none" w="sm" len="sm"/>
                    </a:lnL>
                    <a:lnR w="9525" cap="flat" cmpd="sng">
                      <a:solidFill>
                        <a:srgbClr val="30BBB9"/>
                      </a:solidFill>
                      <a:prstDash val="solid"/>
                      <a:round/>
                      <a:headEnd type="none" w="sm" len="sm"/>
                      <a:tailEnd type="none" w="sm" len="sm"/>
                    </a:lnR>
                    <a:lnT w="9525" cap="flat" cmpd="sng">
                      <a:solidFill>
                        <a:srgbClr val="30BBB9"/>
                      </a:solidFill>
                      <a:prstDash val="solid"/>
                      <a:round/>
                      <a:headEnd type="none" w="sm" len="sm"/>
                      <a:tailEnd type="none" w="sm" len="sm"/>
                    </a:lnT>
                    <a:lnB w="9525" cap="flat" cmpd="sng">
                      <a:solidFill>
                        <a:srgbClr val="30BBB9"/>
                      </a:solidFill>
                      <a:prstDash val="solid"/>
                      <a:round/>
                      <a:headEnd type="none" w="sm" len="sm"/>
                      <a:tailEnd type="none" w="sm" len="sm"/>
                    </a:lnB>
                    <a:solidFill>
                      <a:srgbClr val="30BBB9"/>
                    </a:solidFill>
                  </a:tcPr>
                </a:tc>
                <a:tc>
                  <a:txBody>
                    <a:bodyPr/>
                    <a:lstStyle/>
                    <a:p>
                      <a:pPr marL="0" lvl="0" indent="0" algn="l" rtl="0">
                        <a:spcBef>
                          <a:spcPts val="0"/>
                        </a:spcBef>
                        <a:spcAft>
                          <a:spcPts val="0"/>
                        </a:spcAft>
                        <a:buNone/>
                      </a:pPr>
                      <a:r>
                        <a:rPr lang="en" sz="1800">
                          <a:solidFill>
                            <a:srgbClr val="FFFFFF"/>
                          </a:solidFill>
                          <a:latin typeface="Roboto Medium"/>
                          <a:ea typeface="Roboto Medium"/>
                          <a:cs typeface="Roboto Medium"/>
                          <a:sym typeface="Roboto Medium"/>
                        </a:rPr>
                        <a:t>Definition</a:t>
                      </a:r>
                      <a:endParaRPr sz="1800">
                        <a:solidFill>
                          <a:srgbClr val="FFFFFF"/>
                        </a:solidFill>
                        <a:latin typeface="Roboto Medium"/>
                        <a:ea typeface="Roboto Medium"/>
                        <a:cs typeface="Roboto Medium"/>
                        <a:sym typeface="Roboto Medium"/>
                      </a:endParaRPr>
                    </a:p>
                  </a:txBody>
                  <a:tcPr marL="91425" marR="91425" marT="45700" marB="0">
                    <a:lnL w="9525" cap="flat" cmpd="sng">
                      <a:solidFill>
                        <a:srgbClr val="30BBB9"/>
                      </a:solidFill>
                      <a:prstDash val="solid"/>
                      <a:round/>
                      <a:headEnd type="none" w="sm" len="sm"/>
                      <a:tailEnd type="none" w="sm" len="sm"/>
                    </a:lnL>
                    <a:lnR w="9525" cap="flat" cmpd="sng">
                      <a:solidFill>
                        <a:srgbClr val="30BBB9"/>
                      </a:solidFill>
                      <a:prstDash val="solid"/>
                      <a:round/>
                      <a:headEnd type="none" w="sm" len="sm"/>
                      <a:tailEnd type="none" w="sm" len="sm"/>
                    </a:lnR>
                    <a:lnT w="9525" cap="flat" cmpd="sng">
                      <a:solidFill>
                        <a:srgbClr val="30BBB9"/>
                      </a:solidFill>
                      <a:prstDash val="solid"/>
                      <a:round/>
                      <a:headEnd type="none" w="sm" len="sm"/>
                      <a:tailEnd type="none" w="sm" len="sm"/>
                    </a:lnT>
                    <a:lnB w="9525" cap="flat" cmpd="sng">
                      <a:solidFill>
                        <a:srgbClr val="30BBB9"/>
                      </a:solidFill>
                      <a:prstDash val="solid"/>
                      <a:round/>
                      <a:headEnd type="none" w="sm" len="sm"/>
                      <a:tailEnd type="none" w="sm" len="sm"/>
                    </a:lnB>
                    <a:solidFill>
                      <a:srgbClr val="30BBB9"/>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500" b="1">
                          <a:latin typeface="Roboto"/>
                          <a:ea typeface="Roboto"/>
                          <a:cs typeface="Roboto"/>
                          <a:sym typeface="Roboto"/>
                        </a:rPr>
                        <a:t>Complex architecture</a:t>
                      </a:r>
                      <a:endParaRPr sz="1500">
                        <a:latin typeface="Roboto"/>
                        <a:ea typeface="Roboto"/>
                        <a:cs typeface="Roboto"/>
                        <a:sym typeface="Roboto"/>
                      </a:endParaRPr>
                    </a:p>
                  </a:txBody>
                  <a:tcPr marL="91425" marR="91425" marT="91425" marB="91425">
                    <a:lnL w="9525" cap="flat" cmpd="sng">
                      <a:solidFill>
                        <a:srgbClr val="30BBB9"/>
                      </a:solidFill>
                      <a:prstDash val="solid"/>
                      <a:round/>
                      <a:headEnd type="none" w="sm" len="sm"/>
                      <a:tailEnd type="none" w="sm" len="sm"/>
                    </a:lnL>
                    <a:lnR w="9525" cap="flat" cmpd="sng">
                      <a:solidFill>
                        <a:srgbClr val="30BBB9"/>
                      </a:solidFill>
                      <a:prstDash val="solid"/>
                      <a:round/>
                      <a:headEnd type="none" w="sm" len="sm"/>
                      <a:tailEnd type="none" w="sm" len="sm"/>
                    </a:lnR>
                    <a:lnT w="9525" cap="flat" cmpd="sng">
                      <a:solidFill>
                        <a:srgbClr val="30BBB9"/>
                      </a:solidFill>
                      <a:prstDash val="solid"/>
                      <a:round/>
                      <a:headEnd type="none" w="sm" len="sm"/>
                      <a:tailEnd type="none" w="sm" len="sm"/>
                    </a:lnT>
                    <a:lnB w="9525" cap="flat" cmpd="sng">
                      <a:solidFill>
                        <a:srgbClr val="30BBB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Clr>
                          <a:srgbClr val="000000"/>
                        </a:buClr>
                        <a:buSzPts val="1100"/>
                        <a:buFont typeface="Arial"/>
                        <a:buNone/>
                      </a:pPr>
                      <a:r>
                        <a:rPr lang="en" sz="1200">
                          <a:latin typeface="Roboto"/>
                          <a:ea typeface="Roboto"/>
                          <a:cs typeface="Roboto"/>
                          <a:sym typeface="Roboto"/>
                        </a:rPr>
                        <a:t>Systems must be built to ensure basic security and allow infrastructure personnel to securely monitor, reconfigure, and redeploy machines as needed.</a:t>
                      </a:r>
                      <a:endParaRPr sz="1200">
                        <a:latin typeface="Roboto"/>
                        <a:ea typeface="Roboto"/>
                        <a:cs typeface="Roboto"/>
                        <a:sym typeface="Roboto"/>
                      </a:endParaRPr>
                    </a:p>
                  </a:txBody>
                  <a:tcPr marL="182875" marR="0" marT="91425" marB="91425">
                    <a:lnL w="9525" cap="flat" cmpd="sng">
                      <a:solidFill>
                        <a:srgbClr val="30BBB9"/>
                      </a:solidFill>
                      <a:prstDash val="solid"/>
                      <a:round/>
                      <a:headEnd type="none" w="sm" len="sm"/>
                      <a:tailEnd type="none" w="sm" len="sm"/>
                    </a:lnL>
                    <a:lnR w="9525" cap="flat" cmpd="sng">
                      <a:solidFill>
                        <a:srgbClr val="30BBB9"/>
                      </a:solidFill>
                      <a:prstDash val="solid"/>
                      <a:round/>
                      <a:headEnd type="none" w="sm" len="sm"/>
                      <a:tailEnd type="none" w="sm" len="sm"/>
                    </a:lnR>
                    <a:lnT w="9525" cap="flat" cmpd="sng">
                      <a:solidFill>
                        <a:srgbClr val="30BBB9"/>
                      </a:solidFill>
                      <a:prstDash val="solid"/>
                      <a:round/>
                      <a:headEnd type="none" w="sm" len="sm"/>
                      <a:tailEnd type="none" w="sm" len="sm"/>
                    </a:lnT>
                    <a:lnB w="9525" cap="flat" cmpd="sng">
                      <a:solidFill>
                        <a:srgbClr val="30BBB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Clr>
                          <a:srgbClr val="000000"/>
                        </a:buClr>
                        <a:buSzPts val="1100"/>
                        <a:buFont typeface="Arial"/>
                        <a:buNone/>
                      </a:pPr>
                      <a:r>
                        <a:rPr lang="en" sz="1500" b="1">
                          <a:latin typeface="Roboto"/>
                          <a:ea typeface="Roboto"/>
                          <a:cs typeface="Roboto"/>
                          <a:sym typeface="Roboto"/>
                        </a:rPr>
                        <a:t>Extensive management</a:t>
                      </a:r>
                      <a:endParaRPr sz="1500">
                        <a:latin typeface="Roboto"/>
                        <a:ea typeface="Roboto"/>
                        <a:cs typeface="Roboto"/>
                        <a:sym typeface="Roboto"/>
                      </a:endParaRPr>
                    </a:p>
                  </a:txBody>
                  <a:tcPr marL="91425" marR="91425" marT="91425" marB="91425">
                    <a:lnL w="9525" cap="flat" cmpd="sng">
                      <a:solidFill>
                        <a:srgbClr val="30BBB9"/>
                      </a:solidFill>
                      <a:prstDash val="solid"/>
                      <a:round/>
                      <a:headEnd type="none" w="sm" len="sm"/>
                      <a:tailEnd type="none" w="sm" len="sm"/>
                    </a:lnL>
                    <a:lnR w="9525" cap="flat" cmpd="sng">
                      <a:solidFill>
                        <a:srgbClr val="30BBB9"/>
                      </a:solidFill>
                      <a:prstDash val="solid"/>
                      <a:round/>
                      <a:headEnd type="none" w="sm" len="sm"/>
                      <a:tailEnd type="none" w="sm" len="sm"/>
                    </a:lnR>
                    <a:lnT w="9525" cap="flat" cmpd="sng">
                      <a:solidFill>
                        <a:srgbClr val="30BBB9"/>
                      </a:solidFill>
                      <a:prstDash val="solid"/>
                      <a:round/>
                      <a:headEnd type="none" w="sm" len="sm"/>
                      <a:tailEnd type="none" w="sm" len="sm"/>
                    </a:lnT>
                    <a:lnB w="9525" cap="flat" cmpd="sng">
                      <a:solidFill>
                        <a:srgbClr val="30BBB9"/>
                      </a:solidFill>
                      <a:prstDash val="solid"/>
                      <a:round/>
                      <a:headEnd type="none" w="sm" len="sm"/>
                      <a:tailEnd type="none" w="sm" len="sm"/>
                    </a:lnB>
                    <a:solidFill>
                      <a:srgbClr val="FCE4D2"/>
                    </a:solidFill>
                  </a:tcPr>
                </a:tc>
                <a:tc>
                  <a:txBody>
                    <a:bodyPr/>
                    <a:lstStyle/>
                    <a:p>
                      <a:pPr marL="0" lvl="0" indent="0" algn="l" rtl="0">
                        <a:spcBef>
                          <a:spcPts val="0"/>
                        </a:spcBef>
                        <a:spcAft>
                          <a:spcPts val="0"/>
                        </a:spcAft>
                        <a:buClr>
                          <a:srgbClr val="000000"/>
                        </a:buClr>
                        <a:buSzPts val="1100"/>
                        <a:buFont typeface="Arial"/>
                        <a:buNone/>
                      </a:pPr>
                      <a:r>
                        <a:rPr lang="en" sz="1200">
                          <a:latin typeface="Roboto"/>
                          <a:ea typeface="Roboto"/>
                          <a:cs typeface="Roboto"/>
                          <a:sym typeface="Roboto"/>
                        </a:rPr>
                        <a:t>The cloud offers more flexibility than organizations are used to, giving them freedom to create many more machines. This flexibility makes operations management more complex, requiring additional skills and techniques.</a:t>
                      </a:r>
                      <a:endParaRPr sz="1200">
                        <a:latin typeface="Roboto"/>
                        <a:ea typeface="Roboto"/>
                        <a:cs typeface="Roboto"/>
                        <a:sym typeface="Roboto"/>
                      </a:endParaRPr>
                    </a:p>
                  </a:txBody>
                  <a:tcPr marL="182875" marR="0" marT="91425" marB="91425">
                    <a:lnL w="9525" cap="flat" cmpd="sng">
                      <a:solidFill>
                        <a:srgbClr val="30BBB9"/>
                      </a:solidFill>
                      <a:prstDash val="solid"/>
                      <a:round/>
                      <a:headEnd type="none" w="sm" len="sm"/>
                      <a:tailEnd type="none" w="sm" len="sm"/>
                    </a:lnL>
                    <a:lnR w="9525" cap="flat" cmpd="sng">
                      <a:solidFill>
                        <a:srgbClr val="30BBB9"/>
                      </a:solidFill>
                      <a:prstDash val="solid"/>
                      <a:round/>
                      <a:headEnd type="none" w="sm" len="sm"/>
                      <a:tailEnd type="none" w="sm" len="sm"/>
                    </a:lnR>
                    <a:lnT w="9525" cap="flat" cmpd="sng">
                      <a:solidFill>
                        <a:srgbClr val="30BBB9"/>
                      </a:solidFill>
                      <a:prstDash val="solid"/>
                      <a:round/>
                      <a:headEnd type="none" w="sm" len="sm"/>
                      <a:tailEnd type="none" w="sm" len="sm"/>
                    </a:lnT>
                    <a:lnB w="9525" cap="flat" cmpd="sng">
                      <a:solidFill>
                        <a:srgbClr val="30BBB9"/>
                      </a:solidFill>
                      <a:prstDash val="solid"/>
                      <a:round/>
                      <a:headEnd type="none" w="sm" len="sm"/>
                      <a:tailEnd type="none" w="sm" len="sm"/>
                    </a:lnB>
                    <a:solidFill>
                      <a:srgbClr val="FCE4D2"/>
                    </a:solidFill>
                  </a:tcPr>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Clr>
                          <a:srgbClr val="000000"/>
                        </a:buClr>
                        <a:buSzPts val="1100"/>
                        <a:buFont typeface="Arial"/>
                        <a:buNone/>
                      </a:pPr>
                      <a:r>
                        <a:rPr lang="en" sz="1500" b="1">
                          <a:latin typeface="Roboto"/>
                          <a:ea typeface="Roboto"/>
                          <a:cs typeface="Roboto"/>
                          <a:sym typeface="Roboto"/>
                        </a:rPr>
                        <a:t>Different threats</a:t>
                      </a:r>
                      <a:endParaRPr sz="1500">
                        <a:latin typeface="Roboto"/>
                        <a:ea typeface="Roboto"/>
                        <a:cs typeface="Roboto"/>
                        <a:sym typeface="Roboto"/>
                      </a:endParaRPr>
                    </a:p>
                  </a:txBody>
                  <a:tcPr marL="91425" marR="91425" marT="91425" marB="91425">
                    <a:lnL w="9525" cap="flat" cmpd="sng">
                      <a:solidFill>
                        <a:srgbClr val="30BBB9"/>
                      </a:solidFill>
                      <a:prstDash val="solid"/>
                      <a:round/>
                      <a:headEnd type="none" w="sm" len="sm"/>
                      <a:tailEnd type="none" w="sm" len="sm"/>
                    </a:lnL>
                    <a:lnR w="9525" cap="flat" cmpd="sng">
                      <a:solidFill>
                        <a:srgbClr val="30BBB9"/>
                      </a:solidFill>
                      <a:prstDash val="solid"/>
                      <a:round/>
                      <a:headEnd type="none" w="sm" len="sm"/>
                      <a:tailEnd type="none" w="sm" len="sm"/>
                    </a:lnR>
                    <a:lnT w="9525" cap="flat" cmpd="sng">
                      <a:solidFill>
                        <a:srgbClr val="30BBB9"/>
                      </a:solidFill>
                      <a:prstDash val="solid"/>
                      <a:round/>
                      <a:headEnd type="none" w="sm" len="sm"/>
                      <a:tailEnd type="none" w="sm" len="sm"/>
                    </a:lnT>
                    <a:lnB w="9525" cap="flat" cmpd="sng">
                      <a:solidFill>
                        <a:srgbClr val="30BBB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Clr>
                          <a:srgbClr val="000000"/>
                        </a:buClr>
                        <a:buSzPts val="1100"/>
                        <a:buFont typeface="Arial"/>
                        <a:buNone/>
                      </a:pPr>
                      <a:r>
                        <a:rPr lang="en" sz="1200">
                          <a:latin typeface="Roboto"/>
                          <a:ea typeface="Roboto"/>
                          <a:cs typeface="Roboto"/>
                          <a:sym typeface="Roboto"/>
                        </a:rPr>
                        <a:t>The cloud is exposed to public networks. Providers handle certain aspects of security, which means security professionals have new and different considerations. Malicious actors will execute new escalation and lateral movement tactics.</a:t>
                      </a:r>
                      <a:endParaRPr sz="1200">
                        <a:latin typeface="Roboto"/>
                        <a:ea typeface="Roboto"/>
                        <a:cs typeface="Roboto"/>
                        <a:sym typeface="Roboto"/>
                      </a:endParaRPr>
                    </a:p>
                  </a:txBody>
                  <a:tcPr marL="182875" marR="0" marT="91425" marB="91425">
                    <a:lnL w="9525" cap="flat" cmpd="sng">
                      <a:solidFill>
                        <a:srgbClr val="30BBB9"/>
                      </a:solidFill>
                      <a:prstDash val="solid"/>
                      <a:round/>
                      <a:headEnd type="none" w="sm" len="sm"/>
                      <a:tailEnd type="none" w="sm" len="sm"/>
                    </a:lnL>
                    <a:lnR w="9525" cap="flat" cmpd="sng">
                      <a:solidFill>
                        <a:srgbClr val="30BBB9"/>
                      </a:solidFill>
                      <a:prstDash val="solid"/>
                      <a:round/>
                      <a:headEnd type="none" w="sm" len="sm"/>
                      <a:tailEnd type="none" w="sm" len="sm"/>
                    </a:lnR>
                    <a:lnT w="9525" cap="flat" cmpd="sng">
                      <a:solidFill>
                        <a:srgbClr val="30BBB9"/>
                      </a:solidFill>
                      <a:prstDash val="solid"/>
                      <a:round/>
                      <a:headEnd type="none" w="sm" len="sm"/>
                      <a:tailEnd type="none" w="sm" len="sm"/>
                    </a:lnT>
                    <a:lnB w="9525" cap="flat" cmpd="sng">
                      <a:solidFill>
                        <a:srgbClr val="30BBB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Clr>
                          <a:srgbClr val="000000"/>
                        </a:buClr>
                        <a:buSzPts val="1100"/>
                        <a:buFont typeface="Arial"/>
                        <a:buNone/>
                      </a:pPr>
                      <a:r>
                        <a:rPr lang="en" sz="1500" b="1">
                          <a:latin typeface="Roboto"/>
                          <a:ea typeface="Roboto"/>
                          <a:cs typeface="Roboto"/>
                          <a:sym typeface="Roboto"/>
                        </a:rPr>
                        <a:t>Ensuring availability</a:t>
                      </a:r>
                      <a:endParaRPr sz="1500">
                        <a:latin typeface="Roboto"/>
                        <a:ea typeface="Roboto"/>
                        <a:cs typeface="Roboto"/>
                        <a:sym typeface="Roboto"/>
                      </a:endParaRPr>
                    </a:p>
                  </a:txBody>
                  <a:tcPr marL="91425" marR="91425" marT="91425" marB="91425">
                    <a:lnL w="9525" cap="flat" cmpd="sng">
                      <a:solidFill>
                        <a:srgbClr val="30BBB9"/>
                      </a:solidFill>
                      <a:prstDash val="solid"/>
                      <a:round/>
                      <a:headEnd type="none" w="sm" len="sm"/>
                      <a:tailEnd type="none" w="sm" len="sm"/>
                    </a:lnL>
                    <a:lnR w="9525" cap="flat" cmpd="sng">
                      <a:solidFill>
                        <a:srgbClr val="30BBB9"/>
                      </a:solidFill>
                      <a:prstDash val="solid"/>
                      <a:round/>
                      <a:headEnd type="none" w="sm" len="sm"/>
                      <a:tailEnd type="none" w="sm" len="sm"/>
                    </a:lnR>
                    <a:lnT w="9525" cap="flat" cmpd="sng">
                      <a:solidFill>
                        <a:srgbClr val="30BBB9"/>
                      </a:solidFill>
                      <a:prstDash val="solid"/>
                      <a:round/>
                      <a:headEnd type="none" w="sm" len="sm"/>
                      <a:tailEnd type="none" w="sm" len="sm"/>
                    </a:lnT>
                    <a:lnB w="9525" cap="flat" cmpd="sng">
                      <a:solidFill>
                        <a:srgbClr val="30BBB9"/>
                      </a:solidFill>
                      <a:prstDash val="solid"/>
                      <a:round/>
                      <a:headEnd type="none" w="sm" len="sm"/>
                      <a:tailEnd type="none" w="sm" len="sm"/>
                    </a:lnB>
                    <a:solidFill>
                      <a:srgbClr val="FCE4D2"/>
                    </a:solidFill>
                  </a:tcPr>
                </a:tc>
                <a:tc>
                  <a:txBody>
                    <a:bodyPr/>
                    <a:lstStyle/>
                    <a:p>
                      <a:pPr marL="0" lvl="0" indent="0" algn="l" rtl="0">
                        <a:spcBef>
                          <a:spcPts val="0"/>
                        </a:spcBef>
                        <a:spcAft>
                          <a:spcPts val="0"/>
                        </a:spcAft>
                        <a:buClr>
                          <a:srgbClr val="000000"/>
                        </a:buClr>
                        <a:buSzPts val="1100"/>
                        <a:buFont typeface="Arial"/>
                        <a:buNone/>
                      </a:pPr>
                      <a:r>
                        <a:rPr lang="en" sz="1200">
                          <a:latin typeface="Roboto"/>
                          <a:ea typeface="Roboto"/>
                          <a:cs typeface="Roboto"/>
                          <a:sym typeface="Roboto"/>
                        </a:rPr>
                        <a:t>High availability of machines is a large part of security on the cloud. Ensuring availability and redundancy on the cloud is different than with on-premises environments.</a:t>
                      </a:r>
                      <a:endParaRPr sz="1200">
                        <a:latin typeface="Roboto"/>
                        <a:ea typeface="Roboto"/>
                        <a:cs typeface="Roboto"/>
                        <a:sym typeface="Roboto"/>
                      </a:endParaRPr>
                    </a:p>
                  </a:txBody>
                  <a:tcPr marL="182875" marR="0" marT="91425" marB="91425">
                    <a:lnL w="9525" cap="flat" cmpd="sng">
                      <a:solidFill>
                        <a:srgbClr val="30BBB9"/>
                      </a:solidFill>
                      <a:prstDash val="solid"/>
                      <a:round/>
                      <a:headEnd type="none" w="sm" len="sm"/>
                      <a:tailEnd type="none" w="sm" len="sm"/>
                    </a:lnL>
                    <a:lnR w="9525" cap="flat" cmpd="sng">
                      <a:solidFill>
                        <a:srgbClr val="30BBB9"/>
                      </a:solidFill>
                      <a:prstDash val="solid"/>
                      <a:round/>
                      <a:headEnd type="none" w="sm" len="sm"/>
                      <a:tailEnd type="none" w="sm" len="sm"/>
                    </a:lnR>
                    <a:lnT w="9525" cap="flat" cmpd="sng">
                      <a:solidFill>
                        <a:srgbClr val="30BBB9"/>
                      </a:solidFill>
                      <a:prstDash val="solid"/>
                      <a:round/>
                      <a:headEnd type="none" w="sm" len="sm"/>
                      <a:tailEnd type="none" w="sm" len="sm"/>
                    </a:lnT>
                    <a:lnB w="9525" cap="flat" cmpd="sng">
                      <a:solidFill>
                        <a:srgbClr val="30BBB9"/>
                      </a:solidFill>
                      <a:prstDash val="solid"/>
                      <a:round/>
                      <a:headEnd type="none" w="sm" len="sm"/>
                      <a:tailEnd type="none" w="sm" len="sm"/>
                    </a:lnB>
                    <a:solidFill>
                      <a:srgbClr val="FCE4D2"/>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623"/>
        <p:cNvGrpSpPr/>
        <p:nvPr/>
      </p:nvGrpSpPr>
      <p:grpSpPr>
        <a:xfrm>
          <a:off x="0" y="0"/>
          <a:ext cx="0" cy="0"/>
          <a:chOff x="0" y="0"/>
          <a:chExt cx="0" cy="0"/>
        </a:xfrm>
      </p:grpSpPr>
      <p:pic>
        <p:nvPicPr>
          <p:cNvPr id="2624" name="Google Shape;2624;p155"/>
          <p:cNvPicPr preferRelativeResize="0"/>
          <p:nvPr/>
        </p:nvPicPr>
        <p:blipFill rotWithShape="1">
          <a:blip r:embed="rId3">
            <a:alphaModFix/>
          </a:blip>
          <a:srcRect/>
          <a:stretch/>
        </p:blipFill>
        <p:spPr>
          <a:xfrm>
            <a:off x="741" y="0"/>
            <a:ext cx="9142520" cy="5143501"/>
          </a:xfrm>
          <a:prstGeom prst="rect">
            <a:avLst/>
          </a:prstGeom>
          <a:noFill/>
          <a:ln>
            <a:noFill/>
          </a:ln>
        </p:spPr>
      </p:pic>
      <p:sp>
        <p:nvSpPr>
          <p:cNvPr id="2625" name="Google Shape;2625;p15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Availability vs. Cost Tradeoff</a:t>
            </a:r>
            <a:endParaRPr/>
          </a:p>
        </p:txBody>
      </p:sp>
      <p:sp>
        <p:nvSpPr>
          <p:cNvPr id="2626" name="Google Shape;2626;p15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627" name="Google Shape;2627;p155"/>
          <p:cNvSpPr txBox="1">
            <a:spLocks noGrp="1"/>
          </p:cNvSpPr>
          <p:nvPr>
            <p:ph type="subTitle" idx="1"/>
          </p:nvPr>
        </p:nvSpPr>
        <p:spPr>
          <a:xfrm>
            <a:off x="0" y="675975"/>
            <a:ext cx="5301300" cy="1122600"/>
          </a:xfrm>
          <a:prstGeom prst="rect">
            <a:avLst/>
          </a:prstGeom>
        </p:spPr>
        <p:txBody>
          <a:bodyPr spcFirstLastPara="1" wrap="square" lIns="457200" tIns="91425" rIns="365750" bIns="91425" anchor="t" anchorCtr="0">
            <a:noAutofit/>
          </a:bodyPr>
          <a:lstStyle/>
          <a:p>
            <a:pPr marL="0" lvl="0" indent="0" algn="l" rtl="0">
              <a:spcBef>
                <a:spcPts val="0"/>
              </a:spcBef>
              <a:spcAft>
                <a:spcPts val="0"/>
              </a:spcAft>
              <a:buNone/>
            </a:pPr>
            <a:r>
              <a:rPr lang="en"/>
              <a:t>While it is possible to simply choose the “best” option available, it’s not advisable. The cloud provides great flexibility for users, but this flexibility can come at a cost.</a:t>
            </a:r>
            <a:endParaRPr/>
          </a:p>
        </p:txBody>
      </p:sp>
      <p:sp>
        <p:nvSpPr>
          <p:cNvPr id="2628" name="Google Shape;2628;p155"/>
          <p:cNvSpPr txBox="1">
            <a:spLocks noGrp="1"/>
          </p:cNvSpPr>
          <p:nvPr>
            <p:ph type="body" idx="3"/>
          </p:nvPr>
        </p:nvSpPr>
        <p:spPr>
          <a:xfrm>
            <a:off x="754050" y="2675800"/>
            <a:ext cx="4328100" cy="1383900"/>
          </a:xfrm>
          <a:prstGeom prst="rect">
            <a:avLst/>
          </a:prstGeom>
        </p:spPr>
        <p:txBody>
          <a:bodyPr spcFirstLastPara="1" wrap="square" lIns="365750" tIns="91425" rIns="0" bIns="91425" anchor="t" anchorCtr="0">
            <a:noAutofit/>
          </a:bodyPr>
          <a:lstStyle/>
          <a:p>
            <a:pPr marL="0" lvl="0" indent="0" algn="l" rtl="0">
              <a:lnSpc>
                <a:spcPct val="115000"/>
              </a:lnSpc>
              <a:spcBef>
                <a:spcPts val="0"/>
              </a:spcBef>
              <a:spcAft>
                <a:spcPts val="800"/>
              </a:spcAft>
              <a:buNone/>
            </a:pPr>
            <a:r>
              <a:rPr lang="en">
                <a:latin typeface="Roboto Medium"/>
                <a:ea typeface="Roboto Medium"/>
                <a:cs typeface="Roboto Medium"/>
                <a:sym typeface="Roboto Medium"/>
              </a:rPr>
              <a:t>Before working with devices on the cloud, we must always set budget limits and cost-control policies. Otherwise, we can accidentally exceed our employer's budgets.</a:t>
            </a:r>
            <a:endParaRPr>
              <a:latin typeface="Roboto Medium"/>
              <a:ea typeface="Roboto Medium"/>
              <a:cs typeface="Roboto Medium"/>
              <a:sym typeface="Roboto Medium"/>
            </a:endParaRPr>
          </a:p>
        </p:txBody>
      </p:sp>
      <p:sp>
        <p:nvSpPr>
          <p:cNvPr id="2629" name="Google Shape;2629;p15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50</a:t>
            </a:fld>
            <a:endParaRPr sz="600"/>
          </a:p>
        </p:txBody>
      </p:sp>
      <p:pic>
        <p:nvPicPr>
          <p:cNvPr id="2630" name="Google Shape;2630;p155"/>
          <p:cNvPicPr preferRelativeResize="0"/>
          <p:nvPr/>
        </p:nvPicPr>
        <p:blipFill rotWithShape="1">
          <a:blip r:embed="rId4">
            <a:alphaModFix/>
          </a:blip>
          <a:srcRect/>
          <a:stretch/>
        </p:blipFill>
        <p:spPr>
          <a:xfrm>
            <a:off x="750" y="2699201"/>
            <a:ext cx="902050" cy="13627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CFF6F7"/>
        </a:solidFill>
        <a:effectLst/>
      </p:bgPr>
    </p:bg>
    <p:spTree>
      <p:nvGrpSpPr>
        <p:cNvPr id="1" name="Shape 2634"/>
        <p:cNvGrpSpPr/>
        <p:nvPr/>
      </p:nvGrpSpPr>
      <p:grpSpPr>
        <a:xfrm>
          <a:off x="0" y="0"/>
          <a:ext cx="0" cy="0"/>
          <a:chOff x="0" y="0"/>
          <a:chExt cx="0" cy="0"/>
        </a:xfrm>
      </p:grpSpPr>
      <p:sp>
        <p:nvSpPr>
          <p:cNvPr id="2635" name="Google Shape;2635;p15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Availability vs. Cost Tradeoff</a:t>
            </a:r>
            <a:endParaRPr/>
          </a:p>
        </p:txBody>
      </p:sp>
      <p:sp>
        <p:nvSpPr>
          <p:cNvPr id="2636" name="Google Shape;2636;p15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3"/>
              </a:rPr>
              <a:t>(Microsoft.com)</a:t>
            </a:r>
            <a:endParaRPr/>
          </a:p>
        </p:txBody>
      </p:sp>
      <p:sp>
        <p:nvSpPr>
          <p:cNvPr id="2637" name="Google Shape;2637;p156"/>
          <p:cNvSpPr txBox="1">
            <a:spLocks noGrp="1"/>
          </p:cNvSpPr>
          <p:nvPr>
            <p:ph type="subTitle" idx="1"/>
          </p:nvPr>
        </p:nvSpPr>
        <p:spPr>
          <a:xfrm>
            <a:off x="0" y="675975"/>
            <a:ext cx="9144000" cy="1017900"/>
          </a:xfrm>
          <a:prstGeom prst="rect">
            <a:avLst/>
          </a:prstGeom>
        </p:spPr>
        <p:txBody>
          <a:bodyPr spcFirstLastPara="1" wrap="square" lIns="457200" tIns="91425" rIns="365750" bIns="91425" anchor="t" anchorCtr="0">
            <a:noAutofit/>
          </a:bodyPr>
          <a:lstStyle/>
          <a:p>
            <a:pPr marL="0" lvl="0" indent="0" algn="l" rtl="0">
              <a:spcBef>
                <a:spcPts val="0"/>
              </a:spcBef>
              <a:spcAft>
                <a:spcPts val="0"/>
              </a:spcAft>
              <a:buNone/>
            </a:pPr>
            <a:r>
              <a:rPr lang="en"/>
              <a:t>Azure provides cost-control tools as a free service, which you should study prior to managing live cloud deployments. </a:t>
            </a:r>
            <a:endParaRPr/>
          </a:p>
        </p:txBody>
      </p:sp>
      <p:pic>
        <p:nvPicPr>
          <p:cNvPr id="2638" name="Google Shape;2638;p156"/>
          <p:cNvPicPr preferRelativeResize="0"/>
          <p:nvPr/>
        </p:nvPicPr>
        <p:blipFill>
          <a:blip r:embed="rId4">
            <a:alphaModFix/>
          </a:blip>
          <a:stretch>
            <a:fillRect/>
          </a:stretch>
        </p:blipFill>
        <p:spPr>
          <a:xfrm>
            <a:off x="1836800" y="1497975"/>
            <a:ext cx="5470399" cy="3294851"/>
          </a:xfrm>
          <a:prstGeom prst="rect">
            <a:avLst/>
          </a:prstGeom>
          <a:noFill/>
          <a:ln>
            <a:noFill/>
          </a:ln>
          <a:effectLst>
            <a:outerShdw blurRad="57150" dist="19050" dir="5400000" algn="bl" rotWithShape="0">
              <a:srgbClr val="000000">
                <a:alpha val="50000"/>
              </a:srgbClr>
            </a:outerShdw>
          </a:effectLst>
        </p:spPr>
      </p:pic>
      <p:sp>
        <p:nvSpPr>
          <p:cNvPr id="2639" name="Google Shape;2639;p15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51</a:t>
            </a:fld>
            <a:endParaRPr sz="6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643"/>
        <p:cNvGrpSpPr/>
        <p:nvPr/>
      </p:nvGrpSpPr>
      <p:grpSpPr>
        <a:xfrm>
          <a:off x="0" y="0"/>
          <a:ext cx="0" cy="0"/>
          <a:chOff x="0" y="0"/>
          <a:chExt cx="0" cy="0"/>
        </a:xfrm>
      </p:grpSpPr>
      <p:sp>
        <p:nvSpPr>
          <p:cNvPr id="2644" name="Google Shape;2644;p15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645" name="Google Shape;2645;p157"/>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Getting Ready to Create a VM</a:t>
            </a:r>
            <a:endParaRPr/>
          </a:p>
        </p:txBody>
      </p:sp>
      <p:sp>
        <p:nvSpPr>
          <p:cNvPr id="2646" name="Google Shape;2646;p15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52</a:t>
            </a:fld>
            <a:endParaRPr sz="6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650"/>
        <p:cNvGrpSpPr/>
        <p:nvPr/>
      </p:nvGrpSpPr>
      <p:grpSpPr>
        <a:xfrm>
          <a:off x="0" y="0"/>
          <a:ext cx="0" cy="0"/>
          <a:chOff x="0" y="0"/>
          <a:chExt cx="0" cy="0"/>
        </a:xfrm>
      </p:grpSpPr>
      <p:sp>
        <p:nvSpPr>
          <p:cNvPr id="2651" name="Google Shape;2651;p158"/>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20 Minutes</a:t>
            </a:r>
            <a:endParaRPr/>
          </a:p>
        </p:txBody>
      </p:sp>
      <p:sp>
        <p:nvSpPr>
          <p:cNvPr id="2652" name="Google Shape;2652;p15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653" name="Google Shape;2653;p158"/>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2800" b="1"/>
              <a:t>Activity: </a:t>
            </a:r>
            <a:r>
              <a:rPr lang="en" sz="2800"/>
              <a:t>Virtual Computing</a:t>
            </a:r>
            <a:endParaRPr sz="2800"/>
          </a:p>
          <a:p>
            <a:pPr marL="0" lvl="0" indent="0" algn="l" rtl="0">
              <a:spcBef>
                <a:spcPts val="500"/>
              </a:spcBef>
              <a:spcAft>
                <a:spcPts val="0"/>
              </a:spcAft>
              <a:buNone/>
            </a:pPr>
            <a:r>
              <a:rPr lang="en" sz="2200">
                <a:latin typeface="Roboto Light"/>
                <a:ea typeface="Roboto Light"/>
                <a:cs typeface="Roboto Light"/>
                <a:sym typeface="Roboto Light"/>
              </a:rPr>
              <a:t>In this activity, you will tasked with setting </a:t>
            </a:r>
            <a:endParaRPr sz="2200">
              <a:latin typeface="Roboto Light"/>
              <a:ea typeface="Roboto Light"/>
              <a:cs typeface="Roboto Light"/>
              <a:sym typeface="Roboto Light"/>
            </a:endParaRPr>
          </a:p>
          <a:p>
            <a:pPr marL="0" lvl="0" indent="0" algn="l" rtl="0">
              <a:spcBef>
                <a:spcPts val="0"/>
              </a:spcBef>
              <a:spcAft>
                <a:spcPts val="0"/>
              </a:spcAft>
              <a:buNone/>
            </a:pPr>
            <a:r>
              <a:rPr lang="en" sz="2200">
                <a:latin typeface="Roboto Light"/>
                <a:ea typeface="Roboto Light"/>
                <a:cs typeface="Roboto Light"/>
                <a:sym typeface="Roboto Light"/>
              </a:rPr>
              <a:t>up a new Ubuntu VM inside the Red Team resource group, to be used as a jump box.</a:t>
            </a:r>
            <a:endParaRPr sz="2200">
              <a:latin typeface="Roboto Light"/>
              <a:ea typeface="Roboto Light"/>
              <a:cs typeface="Roboto Light"/>
              <a:sym typeface="Roboto Light"/>
            </a:endParaRPr>
          </a:p>
          <a:p>
            <a:pPr marL="0" lvl="0" indent="0" algn="l" rtl="0">
              <a:spcBef>
                <a:spcPts val="0"/>
              </a:spcBef>
              <a:spcAft>
                <a:spcPts val="0"/>
              </a:spcAft>
              <a:buNone/>
            </a:pPr>
            <a:endParaRPr sz="1200">
              <a:latin typeface="Arial"/>
              <a:ea typeface="Arial"/>
              <a:cs typeface="Arial"/>
              <a:sym typeface="Arial"/>
            </a:endParaRPr>
          </a:p>
          <a:p>
            <a:pPr marL="0" lvl="0" indent="0" algn="l" rtl="0">
              <a:spcBef>
                <a:spcPts val="0"/>
              </a:spcBef>
              <a:spcAft>
                <a:spcPts val="0"/>
              </a:spcAft>
              <a:buNone/>
            </a:pPr>
            <a:endParaRPr sz="1200">
              <a:latin typeface="Arial"/>
              <a:ea typeface="Arial"/>
              <a:cs typeface="Arial"/>
              <a:sym typeface="Arial"/>
            </a:endParaRPr>
          </a:p>
          <a:p>
            <a:pPr marL="0" lvl="0" indent="0" algn="l" rtl="0">
              <a:spcBef>
                <a:spcPts val="0"/>
              </a:spcBef>
              <a:spcAft>
                <a:spcPts val="0"/>
              </a:spcAft>
              <a:buNone/>
            </a:pPr>
            <a:endParaRPr sz="1200">
              <a:latin typeface="Arial"/>
              <a:ea typeface="Arial"/>
              <a:cs typeface="Arial"/>
              <a:sym typeface="Arial"/>
            </a:endParaRPr>
          </a:p>
        </p:txBody>
      </p:sp>
      <p:sp>
        <p:nvSpPr>
          <p:cNvPr id="2654" name="Google Shape;2654;p15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53</a:t>
            </a:fld>
            <a:endParaRPr sz="6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658"/>
        <p:cNvGrpSpPr/>
        <p:nvPr/>
      </p:nvGrpSpPr>
      <p:grpSpPr>
        <a:xfrm>
          <a:off x="0" y="0"/>
          <a:ext cx="0" cy="0"/>
          <a:chOff x="0" y="0"/>
          <a:chExt cx="0" cy="0"/>
        </a:xfrm>
      </p:grpSpPr>
      <p:sp>
        <p:nvSpPr>
          <p:cNvPr id="2659" name="Google Shape;2659;p15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660" name="Google Shape;2660;p15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54</a:t>
            </a:fld>
            <a:endParaRPr sz="6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664"/>
        <p:cNvGrpSpPr/>
        <p:nvPr/>
      </p:nvGrpSpPr>
      <p:grpSpPr>
        <a:xfrm>
          <a:off x="0" y="0"/>
          <a:ext cx="0" cy="0"/>
          <a:chOff x="0" y="0"/>
          <a:chExt cx="0" cy="0"/>
        </a:xfrm>
      </p:grpSpPr>
      <p:sp>
        <p:nvSpPr>
          <p:cNvPr id="2665" name="Google Shape;2665;p1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Daily Checklist</a:t>
            </a:r>
            <a:endParaRPr/>
          </a:p>
        </p:txBody>
      </p:sp>
      <p:sp>
        <p:nvSpPr>
          <p:cNvPr id="2666" name="Google Shape;2666;p16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By the end of today, you should have completed the following critical tasks:</a:t>
            </a:r>
            <a:endParaRPr/>
          </a:p>
        </p:txBody>
      </p:sp>
      <p:sp>
        <p:nvSpPr>
          <p:cNvPr id="2667" name="Google Shape;2667;p16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668" name="Google Shape;2668;p160"/>
          <p:cNvSpPr txBox="1">
            <a:spLocks noGrp="1"/>
          </p:cNvSpPr>
          <p:nvPr>
            <p:ph type="subTitle" idx="3"/>
          </p:nvPr>
        </p:nvSpPr>
        <p:spPr>
          <a:xfrm>
            <a:off x="-24600" y="3873075"/>
            <a:ext cx="9144000" cy="3657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 All three VMs should have 1 vCPU.</a:t>
            </a:r>
            <a:endParaRPr/>
          </a:p>
        </p:txBody>
      </p:sp>
      <p:sp>
        <p:nvSpPr>
          <p:cNvPr id="2669" name="Google Shape;2669;p160"/>
          <p:cNvSpPr txBox="1">
            <a:spLocks noGrp="1"/>
          </p:cNvSpPr>
          <p:nvPr>
            <p:ph type="subTitle" idx="4"/>
          </p:nvPr>
        </p:nvSpPr>
        <p:spPr>
          <a:xfrm>
            <a:off x="0" y="431125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 All VMs are using the same security group and vNet.</a:t>
            </a:r>
            <a:endParaRPr/>
          </a:p>
        </p:txBody>
      </p:sp>
      <p:sp>
        <p:nvSpPr>
          <p:cNvPr id="2670" name="Google Shape;2670;p160"/>
          <p:cNvSpPr txBox="1">
            <a:spLocks noGrp="1"/>
          </p:cNvSpPr>
          <p:nvPr>
            <p:ph type="subTitle" idx="5"/>
          </p:nvPr>
        </p:nvSpPr>
        <p:spPr>
          <a:xfrm>
            <a:off x="-150" y="299675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 Web VMs should have 2 GB of RAM.</a:t>
            </a:r>
            <a:endParaRPr/>
          </a:p>
        </p:txBody>
      </p:sp>
      <p:sp>
        <p:nvSpPr>
          <p:cNvPr id="2671" name="Google Shape;2671;p160"/>
          <p:cNvSpPr txBox="1">
            <a:spLocks noGrp="1"/>
          </p:cNvSpPr>
          <p:nvPr>
            <p:ph type="subTitle" idx="6"/>
          </p:nvPr>
        </p:nvSpPr>
        <p:spPr>
          <a:xfrm>
            <a:off x="0" y="3434875"/>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 Jump-Box VM only needs 1 GB.</a:t>
            </a:r>
            <a:endParaRPr/>
          </a:p>
        </p:txBody>
      </p:sp>
      <p:sp>
        <p:nvSpPr>
          <p:cNvPr id="2672" name="Google Shape;2672;p160"/>
          <p:cNvSpPr txBox="1">
            <a:spLocks noGrp="1"/>
          </p:cNvSpPr>
          <p:nvPr>
            <p:ph type="subTitle" idx="7"/>
          </p:nvPr>
        </p:nvSpPr>
        <p:spPr>
          <a:xfrm>
            <a:off x="-24725" y="2135375"/>
            <a:ext cx="9144000" cy="3657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The SSH key being used does not have a password associated with the key.</a:t>
            </a:r>
            <a:endParaRPr/>
          </a:p>
        </p:txBody>
      </p:sp>
      <p:sp>
        <p:nvSpPr>
          <p:cNvPr id="2673" name="Google Shape;2673;p160"/>
          <p:cNvSpPr txBox="1">
            <a:spLocks noGrp="1"/>
          </p:cNvSpPr>
          <p:nvPr>
            <p:ph type="subTitle" idx="8"/>
          </p:nvPr>
        </p:nvSpPr>
        <p:spPr>
          <a:xfrm>
            <a:off x="0" y="257350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 Web VMs are created using the same availability set.</a:t>
            </a:r>
            <a:endParaRPr/>
          </a:p>
        </p:txBody>
      </p:sp>
      <p:sp>
        <p:nvSpPr>
          <p:cNvPr id="2674" name="Google Shape;2674;p160"/>
          <p:cNvSpPr txBox="1">
            <a:spLocks noGrp="1"/>
          </p:cNvSpPr>
          <p:nvPr>
            <p:ph type="subTitle" idx="9"/>
          </p:nvPr>
        </p:nvSpPr>
        <p:spPr>
          <a:xfrm>
            <a:off x="0" y="1259000"/>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Created a total of three VM. One jump-box and two Web VMs</a:t>
            </a:r>
            <a:endParaRPr/>
          </a:p>
        </p:txBody>
      </p:sp>
      <p:sp>
        <p:nvSpPr>
          <p:cNvPr id="2675" name="Google Shape;2675;p160"/>
          <p:cNvSpPr txBox="1">
            <a:spLocks noGrp="1"/>
          </p:cNvSpPr>
          <p:nvPr>
            <p:ph type="subTitle" idx="13"/>
          </p:nvPr>
        </p:nvSpPr>
        <p:spPr>
          <a:xfrm>
            <a:off x="0" y="1697125"/>
            <a:ext cx="9144000" cy="377100"/>
          </a:xfrm>
          <a:prstGeom prst="rect">
            <a:avLst/>
          </a:prstGeom>
        </p:spPr>
        <p:txBody>
          <a:bodyPr spcFirstLastPara="1" wrap="square" lIns="1243575" tIns="0" rIns="457200" bIns="0" anchor="ctr" anchorCtr="0">
            <a:noAutofit/>
          </a:bodyPr>
          <a:lstStyle/>
          <a:p>
            <a:pPr marL="0" lvl="0" indent="0" algn="l" rtl="0">
              <a:spcBef>
                <a:spcPts val="0"/>
              </a:spcBef>
              <a:spcAft>
                <a:spcPts val="0"/>
              </a:spcAft>
              <a:buNone/>
            </a:pPr>
            <a:r>
              <a:rPr lang="en"/>
              <a:t> Configured all three VMs with the same SSH key.</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679"/>
        <p:cNvGrpSpPr/>
        <p:nvPr/>
      </p:nvGrpSpPr>
      <p:grpSpPr>
        <a:xfrm>
          <a:off x="0" y="0"/>
          <a:ext cx="0" cy="0"/>
          <a:chOff x="0" y="0"/>
          <a:chExt cx="0" cy="0"/>
        </a:xfrm>
      </p:grpSpPr>
      <p:sp>
        <p:nvSpPr>
          <p:cNvPr id="2680" name="Google Shape;2680;p161"/>
          <p:cNvSpPr txBox="1">
            <a:spLocks noGrp="1"/>
          </p:cNvSpPr>
          <p:nvPr>
            <p:ph type="title"/>
          </p:nvPr>
        </p:nvSpPr>
        <p:spPr>
          <a:xfrm>
            <a:off x="237100" y="2843600"/>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t>Don’t forget to power off your machine!</a:t>
            </a:r>
            <a:endParaRPr sz="3200"/>
          </a:p>
        </p:txBody>
      </p:sp>
      <p:sp>
        <p:nvSpPr>
          <p:cNvPr id="2681" name="Google Shape;2681;p16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682" name="Google Shape;2682;p161"/>
          <p:cNvPicPr preferRelativeResize="0"/>
          <p:nvPr/>
        </p:nvPicPr>
        <p:blipFill>
          <a:blip r:embed="rId3">
            <a:alphaModFix/>
          </a:blip>
          <a:stretch>
            <a:fillRect/>
          </a:stretch>
        </p:blipFill>
        <p:spPr>
          <a:xfrm>
            <a:off x="3926212" y="1486150"/>
            <a:ext cx="1291576" cy="129157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686"/>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6AC9CD"/>
        </a:solidFill>
        <a:effectLst/>
      </p:bgPr>
    </p:bg>
    <p:spTree>
      <p:nvGrpSpPr>
        <p:cNvPr id="1" name="Shape 2096"/>
        <p:cNvGrpSpPr/>
        <p:nvPr/>
      </p:nvGrpSpPr>
      <p:grpSpPr>
        <a:xfrm>
          <a:off x="0" y="0"/>
          <a:ext cx="0" cy="0"/>
          <a:chOff x="0" y="0"/>
          <a:chExt cx="0" cy="0"/>
        </a:xfrm>
      </p:grpSpPr>
      <p:sp>
        <p:nvSpPr>
          <p:cNvPr id="2097" name="Google Shape;2097;p11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Professional Context</a:t>
            </a:r>
            <a:endParaRPr/>
          </a:p>
        </p:txBody>
      </p:sp>
      <p:pic>
        <p:nvPicPr>
          <p:cNvPr id="2098" name="Google Shape;2098;p111"/>
          <p:cNvPicPr preferRelativeResize="0"/>
          <p:nvPr/>
        </p:nvPicPr>
        <p:blipFill>
          <a:blip r:embed="rId3">
            <a:alphaModFix/>
          </a:blip>
          <a:stretch>
            <a:fillRect/>
          </a:stretch>
        </p:blipFill>
        <p:spPr>
          <a:xfrm>
            <a:off x="2294950" y="922738"/>
            <a:ext cx="4893502" cy="3506475"/>
          </a:xfrm>
          <a:prstGeom prst="rect">
            <a:avLst/>
          </a:prstGeom>
          <a:noFill/>
          <a:ln>
            <a:noFill/>
          </a:ln>
        </p:spPr>
      </p:pic>
      <p:sp>
        <p:nvSpPr>
          <p:cNvPr id="2099" name="Google Shape;2099;p11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a:t>
            </a:fld>
            <a:endParaRPr sz="600"/>
          </a:p>
        </p:txBody>
      </p:sp>
      <p:sp>
        <p:nvSpPr>
          <p:cNvPr id="2100" name="Google Shape;2100;p111"/>
          <p:cNvSpPr/>
          <p:nvPr/>
        </p:nvSpPr>
        <p:spPr>
          <a:xfrm flipH="1">
            <a:off x="905850" y="3666025"/>
            <a:ext cx="2913000" cy="1118700"/>
          </a:xfrm>
          <a:prstGeom prst="round2DiagRect">
            <a:avLst>
              <a:gd name="adj1" fmla="val 16667"/>
              <a:gd name="adj2" fmla="val 0"/>
            </a:avLst>
          </a:prstGeom>
          <a:solidFill>
            <a:srgbClr val="F3F3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11"/>
          <p:cNvSpPr txBox="1"/>
          <p:nvPr/>
        </p:nvSpPr>
        <p:spPr>
          <a:xfrm>
            <a:off x="906000" y="3652550"/>
            <a:ext cx="2827200" cy="1002000"/>
          </a:xfrm>
          <a:prstGeom prst="rect">
            <a:avLst/>
          </a:prstGeom>
          <a:noFill/>
          <a:ln>
            <a:noFill/>
          </a:ln>
        </p:spPr>
        <p:txBody>
          <a:bodyPr spcFirstLastPara="1" wrap="square" lIns="182875" tIns="91425" rIns="0" bIns="0" anchor="t" anchorCtr="0">
            <a:noAutofit/>
          </a:bodyPr>
          <a:lstStyle/>
          <a:p>
            <a:pPr marL="0" lvl="0" indent="0" algn="l" rtl="0">
              <a:spcBef>
                <a:spcPts val="0"/>
              </a:spcBef>
              <a:spcAft>
                <a:spcPts val="0"/>
              </a:spcAft>
              <a:buClr>
                <a:schemeClr val="dk1"/>
              </a:buClr>
              <a:buSzPts val="1100"/>
              <a:buFont typeface="Arial"/>
              <a:buNone/>
            </a:pPr>
            <a:r>
              <a:rPr lang="en" b="1">
                <a:solidFill>
                  <a:srgbClr val="F79552"/>
                </a:solidFill>
                <a:latin typeface="Roboto"/>
                <a:ea typeface="Roboto"/>
                <a:cs typeface="Roboto"/>
                <a:sym typeface="Roboto"/>
              </a:rPr>
              <a:t>Cloud Architect</a:t>
            </a:r>
            <a:endParaRPr sz="1100">
              <a:solidFill>
                <a:schemeClr val="dk1"/>
              </a:solidFill>
              <a:latin typeface="Roboto"/>
              <a:ea typeface="Roboto"/>
              <a:cs typeface="Roboto"/>
              <a:sym typeface="Roboto"/>
            </a:endParaRPr>
          </a:p>
          <a:p>
            <a:pPr marL="0" lvl="0" indent="0" algn="l" rtl="0">
              <a:spcBef>
                <a:spcPts val="600"/>
              </a:spcBef>
              <a:spcAft>
                <a:spcPts val="1600"/>
              </a:spcAft>
              <a:buNone/>
            </a:pPr>
            <a:r>
              <a:rPr lang="en" sz="1100">
                <a:solidFill>
                  <a:schemeClr val="dk1"/>
                </a:solidFill>
                <a:latin typeface="Roboto"/>
                <a:ea typeface="Roboto"/>
                <a:cs typeface="Roboto"/>
                <a:sym typeface="Roboto"/>
              </a:rPr>
              <a:t>This role builds out a cloud environment for an organization. They’re expected </a:t>
            </a:r>
            <a:br>
              <a:rPr lang="en" sz="1100">
                <a:solidFill>
                  <a:schemeClr val="dk1"/>
                </a:solidFill>
                <a:latin typeface="Roboto"/>
                <a:ea typeface="Roboto"/>
                <a:cs typeface="Roboto"/>
                <a:sym typeface="Roboto"/>
              </a:rPr>
            </a:br>
            <a:r>
              <a:rPr lang="en" sz="1100">
                <a:solidFill>
                  <a:schemeClr val="dk1"/>
                </a:solidFill>
                <a:latin typeface="Roboto"/>
                <a:ea typeface="Roboto"/>
                <a:cs typeface="Roboto"/>
                <a:sym typeface="Roboto"/>
              </a:rPr>
              <a:t>to understand how to build in security from the ground up.</a:t>
            </a:r>
            <a:endParaRPr b="1">
              <a:solidFill>
                <a:srgbClr val="F79552"/>
              </a:solidFill>
              <a:latin typeface="Roboto"/>
              <a:ea typeface="Roboto"/>
              <a:cs typeface="Roboto"/>
              <a:sym typeface="Roboto"/>
            </a:endParaRPr>
          </a:p>
        </p:txBody>
      </p:sp>
      <p:sp>
        <p:nvSpPr>
          <p:cNvPr id="2102" name="Google Shape;2102;p111"/>
          <p:cNvSpPr/>
          <p:nvPr/>
        </p:nvSpPr>
        <p:spPr>
          <a:xfrm flipH="1">
            <a:off x="266750" y="1056525"/>
            <a:ext cx="1907400" cy="1845000"/>
          </a:xfrm>
          <a:prstGeom prst="round2DiagRect">
            <a:avLst>
              <a:gd name="adj1" fmla="val 16667"/>
              <a:gd name="adj2" fmla="val 0"/>
            </a:avLst>
          </a:prstGeom>
          <a:solidFill>
            <a:srgbClr val="F3F3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11"/>
          <p:cNvSpPr txBox="1"/>
          <p:nvPr/>
        </p:nvSpPr>
        <p:spPr>
          <a:xfrm>
            <a:off x="266750" y="1043050"/>
            <a:ext cx="1819200" cy="1633800"/>
          </a:xfrm>
          <a:prstGeom prst="rect">
            <a:avLst/>
          </a:prstGeom>
          <a:noFill/>
          <a:ln>
            <a:noFill/>
          </a:ln>
        </p:spPr>
        <p:txBody>
          <a:bodyPr spcFirstLastPara="1" wrap="square" lIns="182875" tIns="91425" rIns="0" bIns="0" anchor="t" anchorCtr="0">
            <a:noAutofit/>
          </a:bodyPr>
          <a:lstStyle/>
          <a:p>
            <a:pPr marL="0" lvl="0" indent="0" algn="l" rtl="0">
              <a:lnSpc>
                <a:spcPct val="100000"/>
              </a:lnSpc>
              <a:spcBef>
                <a:spcPts val="0"/>
              </a:spcBef>
              <a:spcAft>
                <a:spcPts val="0"/>
              </a:spcAft>
              <a:buNone/>
            </a:pPr>
            <a:r>
              <a:rPr lang="en" b="1">
                <a:solidFill>
                  <a:srgbClr val="F79552"/>
                </a:solidFill>
                <a:latin typeface="Roboto"/>
                <a:ea typeface="Roboto"/>
                <a:cs typeface="Roboto"/>
                <a:sym typeface="Roboto"/>
              </a:rPr>
              <a:t>Cloud Security Analyst </a:t>
            </a:r>
            <a:r>
              <a:rPr lang="en">
                <a:solidFill>
                  <a:srgbClr val="F79552"/>
                </a:solidFill>
                <a:latin typeface="Roboto"/>
                <a:ea typeface="Roboto"/>
                <a:cs typeface="Roboto"/>
                <a:sym typeface="Roboto"/>
              </a:rPr>
              <a:t>or</a:t>
            </a:r>
            <a:r>
              <a:rPr lang="en" b="1">
                <a:solidFill>
                  <a:srgbClr val="F79552"/>
                </a:solidFill>
                <a:latin typeface="Roboto"/>
                <a:ea typeface="Roboto"/>
                <a:cs typeface="Roboto"/>
                <a:sym typeface="Roboto"/>
              </a:rPr>
              <a:t> Cloud Penetration Tester</a:t>
            </a:r>
            <a:endParaRPr sz="1100">
              <a:latin typeface="Roboto"/>
              <a:ea typeface="Roboto"/>
              <a:cs typeface="Roboto"/>
              <a:sym typeface="Roboto"/>
            </a:endParaRPr>
          </a:p>
          <a:p>
            <a:pPr marL="0" lvl="0" indent="0" algn="l" rtl="0">
              <a:lnSpc>
                <a:spcPct val="100000"/>
              </a:lnSpc>
              <a:spcBef>
                <a:spcPts val="600"/>
              </a:spcBef>
              <a:spcAft>
                <a:spcPts val="1600"/>
              </a:spcAft>
              <a:buNone/>
            </a:pPr>
            <a:r>
              <a:rPr lang="en" sz="1100">
                <a:latin typeface="Roboto"/>
                <a:ea typeface="Roboto"/>
                <a:cs typeface="Roboto"/>
                <a:sym typeface="Roboto"/>
              </a:rPr>
              <a:t>These roles must understand cloud architecture in order to test the security settings for a given environment.</a:t>
            </a:r>
            <a:endParaRPr sz="1100">
              <a:latin typeface="Roboto"/>
              <a:ea typeface="Roboto"/>
              <a:cs typeface="Roboto"/>
              <a:sym typeface="Roboto"/>
            </a:endParaRPr>
          </a:p>
        </p:txBody>
      </p:sp>
      <p:sp>
        <p:nvSpPr>
          <p:cNvPr id="2104" name="Google Shape;2104;p111"/>
          <p:cNvSpPr/>
          <p:nvPr/>
        </p:nvSpPr>
        <p:spPr>
          <a:xfrm flipH="1">
            <a:off x="6694475" y="1610075"/>
            <a:ext cx="2182800" cy="2131800"/>
          </a:xfrm>
          <a:prstGeom prst="round2DiagRect">
            <a:avLst>
              <a:gd name="adj1" fmla="val 16667"/>
              <a:gd name="adj2" fmla="val 0"/>
            </a:avLst>
          </a:prstGeom>
          <a:solidFill>
            <a:srgbClr val="F3F3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11"/>
          <p:cNvSpPr txBox="1"/>
          <p:nvPr/>
        </p:nvSpPr>
        <p:spPr>
          <a:xfrm>
            <a:off x="6694475" y="1596600"/>
            <a:ext cx="2048400" cy="1991700"/>
          </a:xfrm>
          <a:prstGeom prst="rect">
            <a:avLst/>
          </a:prstGeom>
          <a:noFill/>
          <a:ln>
            <a:noFill/>
          </a:ln>
        </p:spPr>
        <p:txBody>
          <a:bodyPr spcFirstLastPara="1" wrap="square" lIns="182875" tIns="91425" rIns="0" bIns="0" anchor="t" anchorCtr="0">
            <a:noAutofit/>
          </a:bodyPr>
          <a:lstStyle/>
          <a:p>
            <a:pPr marL="0" lvl="0" indent="0" algn="l" rtl="0">
              <a:spcBef>
                <a:spcPts val="0"/>
              </a:spcBef>
              <a:spcAft>
                <a:spcPts val="0"/>
              </a:spcAft>
              <a:buClr>
                <a:schemeClr val="dk1"/>
              </a:buClr>
              <a:buSzPts val="1100"/>
              <a:buFont typeface="Arial"/>
              <a:buNone/>
            </a:pPr>
            <a:r>
              <a:rPr lang="en" b="1">
                <a:solidFill>
                  <a:srgbClr val="F79552"/>
                </a:solidFill>
                <a:latin typeface="Roboto"/>
                <a:ea typeface="Roboto"/>
                <a:cs typeface="Roboto"/>
                <a:sym typeface="Roboto"/>
              </a:rPr>
              <a:t>DevSecOps</a:t>
            </a:r>
            <a:endParaRPr sz="1100">
              <a:solidFill>
                <a:schemeClr val="dk1"/>
              </a:solidFill>
              <a:latin typeface="Roboto"/>
              <a:ea typeface="Roboto"/>
              <a:cs typeface="Roboto"/>
              <a:sym typeface="Roboto"/>
            </a:endParaRPr>
          </a:p>
          <a:p>
            <a:pPr marL="0" lvl="0" indent="0" algn="l" rtl="0">
              <a:spcBef>
                <a:spcPts val="600"/>
              </a:spcBef>
              <a:spcAft>
                <a:spcPts val="0"/>
              </a:spcAft>
              <a:buNone/>
            </a:pPr>
            <a:r>
              <a:rPr lang="en" sz="1100">
                <a:solidFill>
                  <a:schemeClr val="dk1"/>
                </a:solidFill>
                <a:latin typeface="Roboto"/>
                <a:ea typeface="Roboto"/>
                <a:cs typeface="Roboto"/>
                <a:sym typeface="Roboto"/>
              </a:rPr>
              <a:t>These roles are responsible for maintaining production and testing environments for an organization. They’re expected to build and maintain secure systems at every step of the development process.</a:t>
            </a:r>
            <a:endParaRPr b="1">
              <a:solidFill>
                <a:srgbClr val="F79552"/>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09"/>
        <p:cNvGrpSpPr/>
        <p:nvPr/>
      </p:nvGrpSpPr>
      <p:grpSpPr>
        <a:xfrm>
          <a:off x="0" y="0"/>
          <a:ext cx="0" cy="0"/>
          <a:chOff x="0" y="0"/>
          <a:chExt cx="0" cy="0"/>
        </a:xfrm>
      </p:grpSpPr>
      <p:sp>
        <p:nvSpPr>
          <p:cNvPr id="2110" name="Google Shape;2110;p11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Cloud Service Model</a:t>
            </a:r>
            <a:endParaRPr/>
          </a:p>
        </p:txBody>
      </p:sp>
      <p:sp>
        <p:nvSpPr>
          <p:cNvPr id="2111" name="Google Shape;2111;p11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12" name="Google Shape;2112;p11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7</a:t>
            </a:fld>
            <a:endParaRPr sz="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16"/>
        <p:cNvGrpSpPr/>
        <p:nvPr/>
      </p:nvGrpSpPr>
      <p:grpSpPr>
        <a:xfrm>
          <a:off x="0" y="0"/>
          <a:ext cx="0" cy="0"/>
          <a:chOff x="0" y="0"/>
          <a:chExt cx="0" cy="0"/>
        </a:xfrm>
      </p:grpSpPr>
      <p:pic>
        <p:nvPicPr>
          <p:cNvPr id="2117" name="Google Shape;2117;p113"/>
          <p:cNvPicPr preferRelativeResize="0"/>
          <p:nvPr/>
        </p:nvPicPr>
        <p:blipFill>
          <a:blip r:embed="rId3">
            <a:alphaModFix/>
          </a:blip>
          <a:stretch>
            <a:fillRect/>
          </a:stretch>
        </p:blipFill>
        <p:spPr>
          <a:xfrm>
            <a:off x="12300" y="0"/>
            <a:ext cx="9144000" cy="5143500"/>
          </a:xfrm>
          <a:prstGeom prst="rect">
            <a:avLst/>
          </a:prstGeom>
          <a:noFill/>
          <a:ln>
            <a:noFill/>
          </a:ln>
        </p:spPr>
      </p:pic>
      <p:sp>
        <p:nvSpPr>
          <p:cNvPr id="2118" name="Google Shape;2118;p113"/>
          <p:cNvSpPr/>
          <p:nvPr/>
        </p:nvSpPr>
        <p:spPr>
          <a:xfrm>
            <a:off x="-21400" y="-10700"/>
            <a:ext cx="9168600" cy="5154300"/>
          </a:xfrm>
          <a:prstGeom prst="rect">
            <a:avLst/>
          </a:prstGeom>
          <a:solidFill>
            <a:srgbClr val="6AC9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19" name="Google Shape;2119;p113"/>
          <p:cNvPicPr preferRelativeResize="0"/>
          <p:nvPr/>
        </p:nvPicPr>
        <p:blipFill rotWithShape="1">
          <a:blip r:embed="rId4">
            <a:alphaModFix/>
          </a:blip>
          <a:srcRect l="3629" t="7770" r="850" b="7762"/>
          <a:stretch/>
        </p:blipFill>
        <p:spPr>
          <a:xfrm>
            <a:off x="-82525" y="-10700"/>
            <a:ext cx="9315154" cy="5154298"/>
          </a:xfrm>
          <a:prstGeom prst="rect">
            <a:avLst/>
          </a:prstGeom>
          <a:noFill/>
          <a:ln>
            <a:noFill/>
          </a:ln>
        </p:spPr>
      </p:pic>
      <p:sp>
        <p:nvSpPr>
          <p:cNvPr id="2120" name="Google Shape;2120;p113"/>
          <p:cNvSpPr txBox="1">
            <a:spLocks noGrp="1"/>
          </p:cNvSpPr>
          <p:nvPr>
            <p:ph type="title"/>
          </p:nvPr>
        </p:nvSpPr>
        <p:spPr>
          <a:xfrm>
            <a:off x="1401325" y="1358525"/>
            <a:ext cx="6696300" cy="27921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sz="2200">
                <a:solidFill>
                  <a:srgbClr val="24292E"/>
                </a:solidFill>
                <a:latin typeface="Roboto"/>
                <a:ea typeface="Roboto"/>
                <a:cs typeface="Roboto"/>
                <a:sym typeface="Roboto"/>
              </a:rPr>
              <a:t>Think of the cloud in the same way you would think of an on-site data center or network. </a:t>
            </a:r>
            <a:endParaRPr sz="2200">
              <a:solidFill>
                <a:srgbClr val="24292E"/>
              </a:solidFill>
              <a:latin typeface="Roboto"/>
              <a:ea typeface="Roboto"/>
              <a:cs typeface="Roboto"/>
              <a:sym typeface="Roboto"/>
            </a:endParaRPr>
          </a:p>
          <a:p>
            <a:pPr marL="0" lvl="0" indent="0" algn="l" rtl="0">
              <a:spcBef>
                <a:spcPts val="1000"/>
              </a:spcBef>
              <a:spcAft>
                <a:spcPts val="0"/>
              </a:spcAft>
              <a:buNone/>
            </a:pPr>
            <a:r>
              <a:rPr lang="en" sz="1800">
                <a:solidFill>
                  <a:srgbClr val="24292E"/>
                </a:solidFill>
                <a:latin typeface="Roboto Light"/>
                <a:ea typeface="Roboto Light"/>
                <a:cs typeface="Roboto Light"/>
                <a:sym typeface="Roboto Light"/>
              </a:rPr>
              <a:t>The cloud has all of the same equipment: servers, </a:t>
            </a:r>
            <a:br>
              <a:rPr lang="en" sz="1800">
                <a:solidFill>
                  <a:srgbClr val="24292E"/>
                </a:solidFill>
                <a:latin typeface="Roboto Light"/>
                <a:ea typeface="Roboto Light"/>
                <a:cs typeface="Roboto Light"/>
                <a:sym typeface="Roboto Light"/>
              </a:rPr>
            </a:br>
            <a:r>
              <a:rPr lang="en" sz="1800">
                <a:solidFill>
                  <a:srgbClr val="24292E"/>
                </a:solidFill>
                <a:latin typeface="Roboto Light"/>
                <a:ea typeface="Roboto Light"/>
                <a:cs typeface="Roboto Light"/>
                <a:sym typeface="Roboto Light"/>
              </a:rPr>
              <a:t>virtual machines, routers, firewalls, load balancers, etc. </a:t>
            </a:r>
            <a:endParaRPr sz="1800">
              <a:solidFill>
                <a:srgbClr val="24292E"/>
              </a:solidFill>
              <a:latin typeface="Roboto Light"/>
              <a:ea typeface="Roboto Light"/>
              <a:cs typeface="Roboto Light"/>
              <a:sym typeface="Roboto Light"/>
            </a:endParaRPr>
          </a:p>
          <a:p>
            <a:pPr marL="0" lvl="0" indent="0" algn="l" rtl="0">
              <a:spcBef>
                <a:spcPts val="1000"/>
              </a:spcBef>
              <a:spcAft>
                <a:spcPts val="1000"/>
              </a:spcAft>
              <a:buNone/>
            </a:pPr>
            <a:r>
              <a:rPr lang="en" sz="1800">
                <a:solidFill>
                  <a:srgbClr val="24292E"/>
                </a:solidFill>
                <a:latin typeface="Roboto Light"/>
                <a:ea typeface="Roboto Light"/>
                <a:cs typeface="Roboto Light"/>
                <a:sym typeface="Roboto Light"/>
              </a:rPr>
              <a:t>The difference is that, in the cloud, most of these items </a:t>
            </a:r>
            <a:br>
              <a:rPr lang="en" sz="1800">
                <a:solidFill>
                  <a:srgbClr val="24292E"/>
                </a:solidFill>
                <a:latin typeface="Roboto Light"/>
                <a:ea typeface="Roboto Light"/>
                <a:cs typeface="Roboto Light"/>
                <a:sym typeface="Roboto Light"/>
              </a:rPr>
            </a:br>
            <a:r>
              <a:rPr lang="en" sz="1800">
                <a:solidFill>
                  <a:srgbClr val="24292E"/>
                </a:solidFill>
                <a:latin typeface="Roboto Light"/>
                <a:ea typeface="Roboto Light"/>
                <a:cs typeface="Roboto Light"/>
                <a:sym typeface="Roboto Light"/>
              </a:rPr>
              <a:t>are virtualized, meaning they are software.</a:t>
            </a:r>
            <a:endParaRPr sz="1800">
              <a:latin typeface="Roboto Light"/>
              <a:ea typeface="Roboto Light"/>
              <a:cs typeface="Roboto Light"/>
              <a:sym typeface="Roboto Light"/>
            </a:endParaRPr>
          </a:p>
        </p:txBody>
      </p:sp>
      <p:sp>
        <p:nvSpPr>
          <p:cNvPr id="2121" name="Google Shape;2121;p1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8</a:t>
            </a:fld>
            <a:endParaRPr sz="600"/>
          </a:p>
        </p:txBody>
      </p:sp>
      <p:sp>
        <p:nvSpPr>
          <p:cNvPr id="2122" name="Google Shape;2122;p113"/>
          <p:cNvSpPr/>
          <p:nvPr/>
        </p:nvSpPr>
        <p:spPr>
          <a:xfrm>
            <a:off x="9812150" y="257700"/>
            <a:ext cx="563100" cy="477300"/>
          </a:xfrm>
          <a:prstGeom prst="rect">
            <a:avLst/>
          </a:prstGeom>
          <a:solidFill>
            <a:srgbClr val="6AC9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9C9A9"/>
        </a:solidFill>
        <a:effectLst/>
      </p:bgPr>
    </p:bg>
    <p:spTree>
      <p:nvGrpSpPr>
        <p:cNvPr id="1" name="Shape 2126"/>
        <p:cNvGrpSpPr/>
        <p:nvPr/>
      </p:nvGrpSpPr>
      <p:grpSpPr>
        <a:xfrm>
          <a:off x="0" y="0"/>
          <a:ext cx="0" cy="0"/>
          <a:chOff x="0" y="0"/>
          <a:chExt cx="0" cy="0"/>
        </a:xfrm>
      </p:grpSpPr>
      <p:sp>
        <p:nvSpPr>
          <p:cNvPr id="2127" name="Google Shape;2127;p1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Cloud Service Model</a:t>
            </a:r>
            <a:endParaRPr/>
          </a:p>
        </p:txBody>
      </p:sp>
      <p:sp>
        <p:nvSpPr>
          <p:cNvPr id="2128" name="Google Shape;2128;p11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The fact that cloud networks are virtualized and defined by software gives them numerous security benefits:</a:t>
            </a:r>
            <a:endParaRPr/>
          </a:p>
        </p:txBody>
      </p:sp>
      <p:sp>
        <p:nvSpPr>
          <p:cNvPr id="2129" name="Google Shape;2129;p11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30" name="Google Shape;2130;p114"/>
          <p:cNvSpPr/>
          <p:nvPr/>
        </p:nvSpPr>
        <p:spPr>
          <a:xfrm>
            <a:off x="1156450" y="1467406"/>
            <a:ext cx="7679100" cy="39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14"/>
          <p:cNvSpPr txBox="1">
            <a:spLocks noGrp="1"/>
          </p:cNvSpPr>
          <p:nvPr>
            <p:ph type="subTitle" idx="1"/>
          </p:nvPr>
        </p:nvSpPr>
        <p:spPr>
          <a:xfrm>
            <a:off x="1380696" y="1467406"/>
            <a:ext cx="6483000" cy="396300"/>
          </a:xfrm>
          <a:prstGeom prst="rect">
            <a:avLst/>
          </a:prstGeom>
          <a:noFill/>
          <a:ln>
            <a:noFill/>
          </a:ln>
        </p:spPr>
        <p:txBody>
          <a:bodyPr spcFirstLastPara="1" wrap="square" lIns="0" tIns="0" rIns="457200" bIns="0" anchor="ctr" anchorCtr="0">
            <a:noAutofit/>
          </a:bodyPr>
          <a:lstStyle/>
          <a:p>
            <a:pPr marL="0" lvl="0" indent="0" algn="l" rtl="0">
              <a:spcBef>
                <a:spcPts val="0"/>
              </a:spcBef>
              <a:spcAft>
                <a:spcPts val="0"/>
              </a:spcAft>
              <a:buNone/>
            </a:pPr>
            <a:r>
              <a:rPr lang="en" sz="1400" dirty="0">
                <a:solidFill>
                  <a:schemeClr val="dk1"/>
                </a:solidFill>
                <a:latin typeface="Roboto"/>
                <a:ea typeface="Roboto"/>
                <a:cs typeface="Roboto"/>
                <a:sym typeface="Roboto"/>
              </a:rPr>
              <a:t>Ground up security</a:t>
            </a:r>
            <a:endParaRPr sz="1400" dirty="0">
              <a:latin typeface="Roboto"/>
              <a:ea typeface="Roboto"/>
              <a:cs typeface="Roboto"/>
              <a:sym typeface="Roboto"/>
            </a:endParaRPr>
          </a:p>
        </p:txBody>
      </p:sp>
      <p:sp>
        <p:nvSpPr>
          <p:cNvPr id="2132" name="Google Shape;2132;p114"/>
          <p:cNvSpPr/>
          <p:nvPr/>
        </p:nvSpPr>
        <p:spPr>
          <a:xfrm>
            <a:off x="1156621" y="1935134"/>
            <a:ext cx="7679100" cy="39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14"/>
          <p:cNvSpPr txBox="1">
            <a:spLocks noGrp="1"/>
          </p:cNvSpPr>
          <p:nvPr>
            <p:ph type="subTitle" idx="2"/>
          </p:nvPr>
        </p:nvSpPr>
        <p:spPr>
          <a:xfrm>
            <a:off x="1380873" y="1942637"/>
            <a:ext cx="6483000" cy="405900"/>
          </a:xfrm>
          <a:prstGeom prst="rect">
            <a:avLst/>
          </a:prstGeom>
          <a:noFill/>
          <a:ln>
            <a:noFill/>
          </a:ln>
        </p:spPr>
        <p:txBody>
          <a:bodyPr spcFirstLastPara="1" wrap="square" lIns="0" tIns="0" rIns="457200" bIns="0" anchor="ctr" anchorCtr="0">
            <a:noAutofit/>
          </a:bodyPr>
          <a:lstStyle/>
          <a:p>
            <a:pPr marL="0" lvl="0" indent="0" algn="l" rtl="0">
              <a:spcBef>
                <a:spcPts val="0"/>
              </a:spcBef>
              <a:spcAft>
                <a:spcPts val="0"/>
              </a:spcAft>
              <a:buNone/>
            </a:pPr>
            <a:r>
              <a:rPr lang="en" sz="1400" dirty="0">
                <a:solidFill>
                  <a:schemeClr val="dk1"/>
                </a:solidFill>
                <a:latin typeface="Roboto"/>
                <a:ea typeface="Roboto"/>
                <a:cs typeface="Roboto"/>
                <a:sym typeface="Roboto"/>
              </a:rPr>
              <a:t>Easy configuration</a:t>
            </a:r>
            <a:endParaRPr sz="1400" dirty="0">
              <a:latin typeface="Roboto"/>
              <a:ea typeface="Roboto"/>
              <a:cs typeface="Roboto"/>
              <a:sym typeface="Roboto"/>
            </a:endParaRPr>
          </a:p>
        </p:txBody>
      </p:sp>
      <p:sp>
        <p:nvSpPr>
          <p:cNvPr id="2134" name="Google Shape;2134;p114"/>
          <p:cNvSpPr/>
          <p:nvPr/>
        </p:nvSpPr>
        <p:spPr>
          <a:xfrm>
            <a:off x="1156499" y="2402863"/>
            <a:ext cx="7679100" cy="39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14"/>
          <p:cNvSpPr txBox="1">
            <a:spLocks noGrp="1"/>
          </p:cNvSpPr>
          <p:nvPr>
            <p:ph type="subTitle" idx="3"/>
          </p:nvPr>
        </p:nvSpPr>
        <p:spPr>
          <a:xfrm>
            <a:off x="1380696" y="2402863"/>
            <a:ext cx="6483000" cy="396300"/>
          </a:xfrm>
          <a:prstGeom prst="rect">
            <a:avLst/>
          </a:prstGeom>
          <a:noFill/>
          <a:ln>
            <a:noFill/>
          </a:ln>
        </p:spPr>
        <p:txBody>
          <a:bodyPr spcFirstLastPara="1" wrap="square" lIns="0" tIns="0" rIns="457200" bIns="0" anchor="ctr"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Quick turnaround</a:t>
            </a:r>
            <a:endParaRPr>
              <a:latin typeface="Roboto"/>
              <a:ea typeface="Roboto"/>
              <a:cs typeface="Roboto"/>
              <a:sym typeface="Roboto"/>
            </a:endParaRPr>
          </a:p>
        </p:txBody>
      </p:sp>
      <p:sp>
        <p:nvSpPr>
          <p:cNvPr id="2136" name="Google Shape;2136;p114"/>
          <p:cNvSpPr/>
          <p:nvPr/>
        </p:nvSpPr>
        <p:spPr>
          <a:xfrm>
            <a:off x="1156499" y="2870591"/>
            <a:ext cx="7679100" cy="39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14"/>
          <p:cNvSpPr txBox="1">
            <a:spLocks noGrp="1"/>
          </p:cNvSpPr>
          <p:nvPr>
            <p:ph type="subTitle" idx="4"/>
          </p:nvPr>
        </p:nvSpPr>
        <p:spPr>
          <a:xfrm>
            <a:off x="1380519" y="2871176"/>
            <a:ext cx="6483000" cy="396300"/>
          </a:xfrm>
          <a:prstGeom prst="rect">
            <a:avLst/>
          </a:prstGeom>
          <a:noFill/>
          <a:ln>
            <a:noFill/>
          </a:ln>
        </p:spPr>
        <p:txBody>
          <a:bodyPr spcFirstLastPara="1" wrap="square" lIns="0" tIns="0" rIns="457200" bIns="0" anchor="ctr"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Personalized provisions from cloud providers</a:t>
            </a:r>
            <a:endParaRPr>
              <a:latin typeface="Roboto"/>
              <a:ea typeface="Roboto"/>
              <a:cs typeface="Roboto"/>
              <a:sym typeface="Roboto"/>
            </a:endParaRPr>
          </a:p>
        </p:txBody>
      </p:sp>
      <p:sp>
        <p:nvSpPr>
          <p:cNvPr id="2138" name="Google Shape;2138;p114"/>
          <p:cNvSpPr/>
          <p:nvPr/>
        </p:nvSpPr>
        <p:spPr>
          <a:xfrm>
            <a:off x="1156523" y="3338319"/>
            <a:ext cx="7679100" cy="39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14"/>
          <p:cNvSpPr txBox="1">
            <a:spLocks noGrp="1"/>
          </p:cNvSpPr>
          <p:nvPr>
            <p:ph type="subTitle" idx="5"/>
          </p:nvPr>
        </p:nvSpPr>
        <p:spPr>
          <a:xfrm>
            <a:off x="1380696" y="3335213"/>
            <a:ext cx="6483000" cy="396300"/>
          </a:xfrm>
          <a:prstGeom prst="rect">
            <a:avLst/>
          </a:prstGeom>
          <a:noFill/>
          <a:ln>
            <a:noFill/>
          </a:ln>
        </p:spPr>
        <p:txBody>
          <a:bodyPr spcFirstLastPara="1" wrap="square" lIns="0" tIns="0" rIns="457200" bIns="0" anchor="ctr"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High availability and fault tolerance</a:t>
            </a:r>
            <a:endParaRPr>
              <a:latin typeface="Roboto"/>
              <a:ea typeface="Roboto"/>
              <a:cs typeface="Roboto"/>
              <a:sym typeface="Roboto"/>
            </a:endParaRPr>
          </a:p>
        </p:txBody>
      </p:sp>
      <p:sp>
        <p:nvSpPr>
          <p:cNvPr id="2140" name="Google Shape;2140;p114"/>
          <p:cNvSpPr/>
          <p:nvPr/>
        </p:nvSpPr>
        <p:spPr>
          <a:xfrm>
            <a:off x="1156523" y="3806047"/>
            <a:ext cx="7679100" cy="39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14"/>
          <p:cNvSpPr txBox="1">
            <a:spLocks noGrp="1"/>
          </p:cNvSpPr>
          <p:nvPr>
            <p:ph type="subTitle" idx="6"/>
          </p:nvPr>
        </p:nvSpPr>
        <p:spPr>
          <a:xfrm>
            <a:off x="1380661" y="3799250"/>
            <a:ext cx="6483000" cy="405900"/>
          </a:xfrm>
          <a:prstGeom prst="rect">
            <a:avLst/>
          </a:prstGeom>
          <a:noFill/>
          <a:ln>
            <a:noFill/>
          </a:ln>
        </p:spPr>
        <p:txBody>
          <a:bodyPr spcFirstLastPara="1" wrap="square" lIns="0" tIns="0" rIns="457200" bIns="0" anchor="ctr"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Easy implementation</a:t>
            </a:r>
            <a:endParaRPr>
              <a:latin typeface="Roboto"/>
              <a:ea typeface="Roboto"/>
              <a:cs typeface="Roboto"/>
              <a:sym typeface="Roboto"/>
            </a:endParaRPr>
          </a:p>
        </p:txBody>
      </p:sp>
      <p:sp>
        <p:nvSpPr>
          <p:cNvPr id="2142" name="Google Shape;2142;p114"/>
          <p:cNvSpPr/>
          <p:nvPr/>
        </p:nvSpPr>
        <p:spPr>
          <a:xfrm>
            <a:off x="1156523" y="4273775"/>
            <a:ext cx="7679100" cy="39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14"/>
          <p:cNvSpPr txBox="1">
            <a:spLocks noGrp="1"/>
          </p:cNvSpPr>
          <p:nvPr>
            <p:ph type="subTitle" idx="7"/>
          </p:nvPr>
        </p:nvSpPr>
        <p:spPr>
          <a:xfrm>
            <a:off x="1380714" y="4273775"/>
            <a:ext cx="6483000" cy="396300"/>
          </a:xfrm>
          <a:prstGeom prst="rect">
            <a:avLst/>
          </a:prstGeom>
          <a:noFill/>
          <a:ln>
            <a:noFill/>
          </a:ln>
        </p:spPr>
        <p:txBody>
          <a:bodyPr spcFirstLastPara="1" wrap="square" lIns="0" tIns="0" rIns="457200" bIns="0" anchor="ctr"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Affordability</a:t>
            </a:r>
            <a:endParaRPr>
              <a:latin typeface="Roboto"/>
              <a:ea typeface="Roboto"/>
              <a:cs typeface="Roboto"/>
              <a:sym typeface="Roboto"/>
            </a:endParaRPr>
          </a:p>
        </p:txBody>
      </p:sp>
      <p:grpSp>
        <p:nvGrpSpPr>
          <p:cNvPr id="2144" name="Google Shape;2144;p114"/>
          <p:cNvGrpSpPr/>
          <p:nvPr/>
        </p:nvGrpSpPr>
        <p:grpSpPr>
          <a:xfrm>
            <a:off x="457427" y="4290001"/>
            <a:ext cx="602564" cy="377174"/>
            <a:chOff x="457200" y="1466425"/>
            <a:chExt cx="776900" cy="486300"/>
          </a:xfrm>
        </p:grpSpPr>
        <p:sp>
          <p:nvSpPr>
            <p:cNvPr id="2145" name="Google Shape;2145;p114"/>
            <p:cNvSpPr/>
            <p:nvPr/>
          </p:nvSpPr>
          <p:spPr>
            <a:xfrm>
              <a:off x="457200" y="1466425"/>
              <a:ext cx="695400" cy="486300"/>
            </a:xfrm>
            <a:prstGeom prst="roundRect">
              <a:avLst>
                <a:gd name="adj" fmla="val 16667"/>
              </a:avLst>
            </a:prstGeom>
            <a:solidFill>
              <a:srgbClr val="40BD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146" name="Google Shape;2146;p114"/>
            <p:cNvSpPr/>
            <p:nvPr/>
          </p:nvSpPr>
          <p:spPr>
            <a:xfrm rot="5400000">
              <a:off x="973100" y="1624950"/>
              <a:ext cx="333375" cy="188625"/>
            </a:xfrm>
            <a:prstGeom prst="flowChartExtract">
              <a:avLst/>
            </a:prstGeom>
            <a:solidFill>
              <a:srgbClr val="40BD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7" name="Google Shape;2147;p114"/>
          <p:cNvGrpSpPr/>
          <p:nvPr/>
        </p:nvGrpSpPr>
        <p:grpSpPr>
          <a:xfrm>
            <a:off x="457377" y="3352324"/>
            <a:ext cx="602564" cy="377174"/>
            <a:chOff x="457200" y="1466425"/>
            <a:chExt cx="776900" cy="486300"/>
          </a:xfrm>
        </p:grpSpPr>
        <p:sp>
          <p:nvSpPr>
            <p:cNvPr id="2148" name="Google Shape;2148;p114"/>
            <p:cNvSpPr/>
            <p:nvPr/>
          </p:nvSpPr>
          <p:spPr>
            <a:xfrm>
              <a:off x="457200" y="1466425"/>
              <a:ext cx="695400" cy="486300"/>
            </a:xfrm>
            <a:prstGeom prst="roundRect">
              <a:avLst>
                <a:gd name="adj" fmla="val 16667"/>
              </a:avLst>
            </a:prstGeom>
            <a:solidFill>
              <a:srgbClr val="40BD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149" name="Google Shape;2149;p114"/>
            <p:cNvSpPr/>
            <p:nvPr/>
          </p:nvSpPr>
          <p:spPr>
            <a:xfrm rot="5400000">
              <a:off x="973100" y="1624950"/>
              <a:ext cx="333375" cy="188625"/>
            </a:xfrm>
            <a:prstGeom prst="flowChartExtract">
              <a:avLst/>
            </a:prstGeom>
            <a:solidFill>
              <a:srgbClr val="40BD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0" name="Google Shape;2150;p114"/>
          <p:cNvGrpSpPr/>
          <p:nvPr/>
        </p:nvGrpSpPr>
        <p:grpSpPr>
          <a:xfrm>
            <a:off x="457265" y="3821162"/>
            <a:ext cx="602564" cy="377174"/>
            <a:chOff x="457200" y="1466425"/>
            <a:chExt cx="776900" cy="486300"/>
          </a:xfrm>
        </p:grpSpPr>
        <p:sp>
          <p:nvSpPr>
            <p:cNvPr id="2151" name="Google Shape;2151;p114"/>
            <p:cNvSpPr/>
            <p:nvPr/>
          </p:nvSpPr>
          <p:spPr>
            <a:xfrm>
              <a:off x="457200" y="1466425"/>
              <a:ext cx="695400" cy="486300"/>
            </a:xfrm>
            <a:prstGeom prst="roundRect">
              <a:avLst>
                <a:gd name="adj" fmla="val 16667"/>
              </a:avLst>
            </a:prstGeom>
            <a:solidFill>
              <a:srgbClr val="40BD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152" name="Google Shape;2152;p114"/>
            <p:cNvSpPr/>
            <p:nvPr/>
          </p:nvSpPr>
          <p:spPr>
            <a:xfrm rot="5400000">
              <a:off x="973100" y="1624950"/>
              <a:ext cx="333375" cy="188625"/>
            </a:xfrm>
            <a:prstGeom prst="flowChartExtract">
              <a:avLst/>
            </a:prstGeom>
            <a:solidFill>
              <a:srgbClr val="40BD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3" name="Google Shape;2153;p114"/>
          <p:cNvGrpSpPr/>
          <p:nvPr/>
        </p:nvGrpSpPr>
        <p:grpSpPr>
          <a:xfrm>
            <a:off x="457402" y="2414646"/>
            <a:ext cx="602564" cy="377174"/>
            <a:chOff x="457200" y="1466425"/>
            <a:chExt cx="776900" cy="486300"/>
          </a:xfrm>
        </p:grpSpPr>
        <p:sp>
          <p:nvSpPr>
            <p:cNvPr id="2154" name="Google Shape;2154;p114"/>
            <p:cNvSpPr/>
            <p:nvPr/>
          </p:nvSpPr>
          <p:spPr>
            <a:xfrm>
              <a:off x="457200" y="1466425"/>
              <a:ext cx="695400" cy="486300"/>
            </a:xfrm>
            <a:prstGeom prst="roundRect">
              <a:avLst>
                <a:gd name="adj" fmla="val 16667"/>
              </a:avLst>
            </a:prstGeom>
            <a:solidFill>
              <a:srgbClr val="40BD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155" name="Google Shape;2155;p114"/>
            <p:cNvSpPr/>
            <p:nvPr/>
          </p:nvSpPr>
          <p:spPr>
            <a:xfrm rot="5400000">
              <a:off x="973100" y="1624950"/>
              <a:ext cx="333375" cy="188625"/>
            </a:xfrm>
            <a:prstGeom prst="flowChartExtract">
              <a:avLst/>
            </a:prstGeom>
            <a:solidFill>
              <a:srgbClr val="40BD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6" name="Google Shape;2156;p114"/>
          <p:cNvGrpSpPr/>
          <p:nvPr/>
        </p:nvGrpSpPr>
        <p:grpSpPr>
          <a:xfrm>
            <a:off x="457290" y="2883485"/>
            <a:ext cx="602564" cy="377174"/>
            <a:chOff x="457200" y="1466425"/>
            <a:chExt cx="776900" cy="486300"/>
          </a:xfrm>
        </p:grpSpPr>
        <p:sp>
          <p:nvSpPr>
            <p:cNvPr id="2157" name="Google Shape;2157;p114"/>
            <p:cNvSpPr/>
            <p:nvPr/>
          </p:nvSpPr>
          <p:spPr>
            <a:xfrm>
              <a:off x="457200" y="1466425"/>
              <a:ext cx="695400" cy="486300"/>
            </a:xfrm>
            <a:prstGeom prst="roundRect">
              <a:avLst>
                <a:gd name="adj" fmla="val 16667"/>
              </a:avLst>
            </a:prstGeom>
            <a:solidFill>
              <a:srgbClr val="40BD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158" name="Google Shape;2158;p114"/>
            <p:cNvSpPr/>
            <p:nvPr/>
          </p:nvSpPr>
          <p:spPr>
            <a:xfrm rot="5400000">
              <a:off x="973100" y="1624950"/>
              <a:ext cx="333375" cy="188625"/>
            </a:xfrm>
            <a:prstGeom prst="flowChartExtract">
              <a:avLst/>
            </a:prstGeom>
            <a:solidFill>
              <a:srgbClr val="40BD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9" name="Google Shape;2159;p114"/>
          <p:cNvGrpSpPr/>
          <p:nvPr/>
        </p:nvGrpSpPr>
        <p:grpSpPr>
          <a:xfrm>
            <a:off x="457352" y="1476969"/>
            <a:ext cx="602564" cy="377174"/>
            <a:chOff x="457200" y="1466425"/>
            <a:chExt cx="776900" cy="486300"/>
          </a:xfrm>
        </p:grpSpPr>
        <p:sp>
          <p:nvSpPr>
            <p:cNvPr id="2160" name="Google Shape;2160;p114"/>
            <p:cNvSpPr/>
            <p:nvPr/>
          </p:nvSpPr>
          <p:spPr>
            <a:xfrm>
              <a:off x="457200" y="1466425"/>
              <a:ext cx="695400" cy="486300"/>
            </a:xfrm>
            <a:prstGeom prst="roundRect">
              <a:avLst>
                <a:gd name="adj" fmla="val 16667"/>
              </a:avLst>
            </a:prstGeom>
            <a:solidFill>
              <a:srgbClr val="40BD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161" name="Google Shape;2161;p114"/>
            <p:cNvSpPr/>
            <p:nvPr/>
          </p:nvSpPr>
          <p:spPr>
            <a:xfrm rot="5400000">
              <a:off x="973100" y="1624950"/>
              <a:ext cx="333375" cy="188625"/>
            </a:xfrm>
            <a:prstGeom prst="flowChartExtract">
              <a:avLst/>
            </a:prstGeom>
            <a:solidFill>
              <a:srgbClr val="40BD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2" name="Google Shape;2162;p114"/>
          <p:cNvGrpSpPr/>
          <p:nvPr/>
        </p:nvGrpSpPr>
        <p:grpSpPr>
          <a:xfrm>
            <a:off x="457240" y="1945808"/>
            <a:ext cx="602564" cy="377174"/>
            <a:chOff x="457200" y="1466425"/>
            <a:chExt cx="776900" cy="486300"/>
          </a:xfrm>
        </p:grpSpPr>
        <p:sp>
          <p:nvSpPr>
            <p:cNvPr id="2163" name="Google Shape;2163;p114"/>
            <p:cNvSpPr/>
            <p:nvPr/>
          </p:nvSpPr>
          <p:spPr>
            <a:xfrm>
              <a:off x="457200" y="1466425"/>
              <a:ext cx="695400" cy="486300"/>
            </a:xfrm>
            <a:prstGeom prst="roundRect">
              <a:avLst>
                <a:gd name="adj" fmla="val 16667"/>
              </a:avLst>
            </a:prstGeom>
            <a:solidFill>
              <a:srgbClr val="40BD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164" name="Google Shape;2164;p114"/>
            <p:cNvSpPr/>
            <p:nvPr/>
          </p:nvSpPr>
          <p:spPr>
            <a:xfrm rot="5400000">
              <a:off x="973100" y="1624950"/>
              <a:ext cx="333375" cy="188625"/>
            </a:xfrm>
            <a:prstGeom prst="flowChartExtract">
              <a:avLst/>
            </a:prstGeom>
            <a:solidFill>
              <a:srgbClr val="40BD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5" name="Google Shape;2165;p11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9</a:t>
            </a:fld>
            <a:endParaRPr sz="6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2669</Words>
  <Application>Microsoft Office PowerPoint</Application>
  <PresentationFormat>On-screen Show (16:9)</PresentationFormat>
  <Paragraphs>305</Paragraphs>
  <Slides>57</Slides>
  <Notes>57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57</vt:i4>
      </vt:variant>
    </vt:vector>
  </HeadingPairs>
  <TitlesOfParts>
    <vt:vector size="65" baseType="lpstr">
      <vt:lpstr>Roboto</vt:lpstr>
      <vt:lpstr>Roboto Medium</vt:lpstr>
      <vt:lpstr>Roboto Thin</vt:lpstr>
      <vt:lpstr>Roboto Light</vt:lpstr>
      <vt:lpstr>Arial</vt:lpstr>
      <vt:lpstr>Inconsolata</vt:lpstr>
      <vt:lpstr>Simple Light</vt:lpstr>
      <vt:lpstr>Simple Light</vt:lpstr>
      <vt:lpstr>Cloud Security Day 1</vt:lpstr>
      <vt:lpstr>Class Objectives</vt:lpstr>
      <vt:lpstr>PowerPoint Presentation</vt:lpstr>
      <vt:lpstr>Introducing Cloud Computing</vt:lpstr>
      <vt:lpstr>Complexities of the Cloud</vt:lpstr>
      <vt:lpstr>Professional Context</vt:lpstr>
      <vt:lpstr>Cloud Service Model</vt:lpstr>
      <vt:lpstr>Think of the cloud in the same way you would think of an on-site data center or network.  The cloud has all of the same equipment: servers,  virtual machines, routers, firewalls, load balancers, etc.  The difference is that, in the cloud, most of these items  are virtualized, meaning they are software.</vt:lpstr>
      <vt:lpstr>Cloud Service Model</vt:lpstr>
      <vt:lpstr>Models of Cloud Services</vt:lpstr>
      <vt:lpstr>PowerPoint Presentation</vt:lpstr>
      <vt:lpstr>IaaS (Infrastructure as a Service)</vt:lpstr>
      <vt:lpstr>all offer IaaS</vt:lpstr>
      <vt:lpstr>PowerPoint Presentation</vt:lpstr>
      <vt:lpstr>PaaS (Platform as a Service)</vt:lpstr>
      <vt:lpstr>PowerPoint Presentation</vt:lpstr>
      <vt:lpstr>SaaS (Software as a Service)</vt:lpstr>
      <vt:lpstr>Cloud software such as the Microsoft 365 Cloud Office Suite and Apple’s Cloud iWork  are examples of SaaS. </vt:lpstr>
      <vt:lpstr>PowerPoint Presentation</vt:lpstr>
      <vt:lpstr>DaaS/DBaaS  (Data as a Service/Database as a Service)</vt:lpstr>
      <vt:lpstr>DaaS/DBaaS (Data as a Service/Database as a Service)</vt:lpstr>
      <vt:lpstr>PowerPoint Presentation</vt:lpstr>
      <vt:lpstr>CaaS (Communications as a Service)</vt:lpstr>
      <vt:lpstr>are all examples  of CaaS</vt:lpstr>
      <vt:lpstr>PowerPoint Presentation</vt:lpstr>
      <vt:lpstr>XaaS (Anything as a Service)</vt:lpstr>
      <vt:lpstr>PowerPoint Presentation</vt:lpstr>
      <vt:lpstr>Staying Organized: Resource Groups</vt:lpstr>
      <vt:lpstr>Creating Resource Groups </vt:lpstr>
      <vt:lpstr>Creating Resource Groups </vt:lpstr>
      <vt:lpstr>Setting Up Resource Groups</vt:lpstr>
      <vt:lpstr>PowerPoint Presentation</vt:lpstr>
      <vt:lpstr>Adding Virtual Networks</vt:lpstr>
      <vt:lpstr>Adding Virtual Networks</vt:lpstr>
      <vt:lpstr>Quick Review: IP Address Structures</vt:lpstr>
      <vt:lpstr>20 Minutes</vt:lpstr>
      <vt:lpstr>PowerPoint Presentation</vt:lpstr>
      <vt:lpstr>PowerPoint Presentation</vt:lpstr>
      <vt:lpstr>Security Groups</vt:lpstr>
      <vt:lpstr>PowerPoint Presentation</vt:lpstr>
      <vt:lpstr>Security Groups</vt:lpstr>
      <vt:lpstr>Security Groups Demonstration</vt:lpstr>
      <vt:lpstr>Security Groups Demonstration</vt:lpstr>
      <vt:lpstr>Setting Up Security Groups</vt:lpstr>
      <vt:lpstr>20 Minutes</vt:lpstr>
      <vt:lpstr>Virtual Computing</vt:lpstr>
      <vt:lpstr>PowerPoint Presentation</vt:lpstr>
      <vt:lpstr>Hardware Components  </vt:lpstr>
      <vt:lpstr>PowerPoint Presentation</vt:lpstr>
      <vt:lpstr>Availability vs. Cost Tradeoff</vt:lpstr>
      <vt:lpstr>Availability vs. Cost Tradeoff</vt:lpstr>
      <vt:lpstr>Getting Ready to Create a VM</vt:lpstr>
      <vt:lpstr>20 Minutes</vt:lpstr>
      <vt:lpstr>PowerPoint Presentation</vt:lpstr>
      <vt:lpstr>Daily Checklist</vt:lpstr>
      <vt:lpstr>Don’t forget to power off your machine!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Security Day 1</dc:title>
  <cp:lastModifiedBy>Dan Schmidt</cp:lastModifiedBy>
  <cp:revision>1</cp:revision>
  <dcterms:modified xsi:type="dcterms:W3CDTF">2021-03-08T22:26:20Z</dcterms:modified>
</cp:coreProperties>
</file>